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p:sldMasterIdLst>
    <p:sldMasterId id="2147483648" r:id="rId1"/>
  </p:sldMasterIdLst>
  <p:notesMasterIdLst>
    <p:notesMasterId r:id="rId69"/>
  </p:notesMasterIdLst>
  <p:handoutMasterIdLst>
    <p:handoutMasterId r:id="rId70"/>
  </p:handoutMasterIdLst>
  <p:sldIdLst>
    <p:sldId id="534" r:id="rId2"/>
    <p:sldId id="542" r:id="rId3"/>
    <p:sldId id="870" r:id="rId4"/>
    <p:sldId id="871" r:id="rId5"/>
    <p:sldId id="869" r:id="rId6"/>
    <p:sldId id="868" r:id="rId7"/>
    <p:sldId id="765" r:id="rId8"/>
    <p:sldId id="595" r:id="rId9"/>
    <p:sldId id="547" r:id="rId10"/>
    <p:sldId id="654" r:id="rId11"/>
    <p:sldId id="820" r:id="rId12"/>
    <p:sldId id="608" r:id="rId13"/>
    <p:sldId id="680" r:id="rId14"/>
    <p:sldId id="778" r:id="rId15"/>
    <p:sldId id="616" r:id="rId16"/>
    <p:sldId id="617" r:id="rId17"/>
    <p:sldId id="865" r:id="rId18"/>
    <p:sldId id="866" r:id="rId19"/>
    <p:sldId id="867" r:id="rId20"/>
    <p:sldId id="619" r:id="rId21"/>
    <p:sldId id="620" r:id="rId22"/>
    <p:sldId id="659" r:id="rId23"/>
    <p:sldId id="779" r:id="rId24"/>
    <p:sldId id="872" r:id="rId25"/>
    <p:sldId id="777" r:id="rId26"/>
    <p:sldId id="775" r:id="rId27"/>
    <p:sldId id="776" r:id="rId28"/>
    <p:sldId id="566" r:id="rId29"/>
    <p:sldId id="571" r:id="rId30"/>
    <p:sldId id="572" r:id="rId31"/>
    <p:sldId id="574" r:id="rId32"/>
    <p:sldId id="568" r:id="rId33"/>
    <p:sldId id="576" r:id="rId34"/>
    <p:sldId id="780" r:id="rId35"/>
    <p:sldId id="900" r:id="rId36"/>
    <p:sldId id="880" r:id="rId37"/>
    <p:sldId id="882" r:id="rId38"/>
    <p:sldId id="883" r:id="rId39"/>
    <p:sldId id="925" r:id="rId40"/>
    <p:sldId id="887" r:id="rId41"/>
    <p:sldId id="889" r:id="rId42"/>
    <p:sldId id="890" r:id="rId43"/>
    <p:sldId id="895" r:id="rId44"/>
    <p:sldId id="897" r:id="rId45"/>
    <p:sldId id="927" r:id="rId46"/>
    <p:sldId id="928" r:id="rId47"/>
    <p:sldId id="929" r:id="rId48"/>
    <p:sldId id="930" r:id="rId49"/>
    <p:sldId id="931" r:id="rId50"/>
    <p:sldId id="932" r:id="rId51"/>
    <p:sldId id="933" r:id="rId52"/>
    <p:sldId id="934" r:id="rId53"/>
    <p:sldId id="935" r:id="rId54"/>
    <p:sldId id="936" r:id="rId55"/>
    <p:sldId id="937" r:id="rId56"/>
    <p:sldId id="938" r:id="rId57"/>
    <p:sldId id="781" r:id="rId58"/>
    <p:sldId id="879" r:id="rId59"/>
    <p:sldId id="676" r:id="rId60"/>
    <p:sldId id="585" r:id="rId61"/>
    <p:sldId id="587" r:id="rId62"/>
    <p:sldId id="588" r:id="rId63"/>
    <p:sldId id="677" r:id="rId64"/>
    <p:sldId id="878" r:id="rId65"/>
    <p:sldId id="874" r:id="rId66"/>
    <p:sldId id="877" r:id="rId67"/>
    <p:sldId id="939" r:id="rId6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456">
          <p15:clr>
            <a:srgbClr val="A4A3A4"/>
          </p15:clr>
        </p15:guide>
        <p15:guide id="2" orient="horz" pos="3857">
          <p15:clr>
            <a:srgbClr val="A4A3A4"/>
          </p15:clr>
        </p15:guide>
        <p15:guide id="3" pos="3794">
          <p15:clr>
            <a:srgbClr val="A4A3A4"/>
          </p15:clr>
        </p15:guide>
        <p15:guide id="4" pos="2448">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7" name="Microsoft Office 用户" initials="Office [7]" lastIdx="1" clrIdx="6"/>
  <p:cmAuthor id="1" name="未知用户1" initials="未知用户1" lastIdx="1" clrIdx="7"/>
  <p:cmAuthor id="8" name="未知用户7" initials="未知用户7" lastIdx="1" clrIdx="13"/>
  <p:cmAuthor id="2" name="未知用户2" initials="未知用户2" lastIdx="1" clrIdx="8"/>
  <p:cmAuthor id="9" name="未知用户5" initials="未知用户5" lastIdx="1" clrIdx="11"/>
  <p:cmAuthor id="3" name="未知用户3" initials="未知用户3" lastIdx="1" clrIdx="9"/>
  <p:cmAuthor id="4" name="未知用户4" initials="未知用户4" lastIdx="1" clrIdx="10"/>
  <p:cmAuthor id="5" name="未知用户6" initials="未知用户6" lastIdx="1" clrIdx="1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FF"/>
    <a:srgbClr val="2965AB"/>
    <a:srgbClr val="FAFBFD"/>
    <a:srgbClr val="4B9EE9"/>
    <a:srgbClr val="3BBC5D"/>
    <a:srgbClr val="942124"/>
    <a:srgbClr val="1D3F4F"/>
    <a:srgbClr val="C55A11"/>
    <a:srgbClr val="52CC83"/>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666" autoAdjust="0"/>
    <p:restoredTop sz="95448" autoAdjust="0"/>
  </p:normalViewPr>
  <p:slideViewPr>
    <p:cSldViewPr>
      <p:cViewPr varScale="1">
        <p:scale>
          <a:sx n="70" d="100"/>
          <a:sy n="70" d="100"/>
        </p:scale>
        <p:origin x="816" y="52"/>
      </p:cViewPr>
      <p:guideLst>
        <p:guide orient="horz" pos="3456"/>
        <p:guide orient="horz" pos="3857"/>
        <p:guide pos="3794"/>
        <p:guide pos="2448"/>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5838"/>
    </p:cViewPr>
  </p:sorterViewPr>
  <p:notesViewPr>
    <p:cSldViewPr snapToGrid="0">
      <p:cViewPr>
        <p:scale>
          <a:sx n="66" d="100"/>
          <a:sy n="66" d="100"/>
        </p:scale>
        <p:origin x="4352" y="728"/>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handoutMaster" Target="handoutMasters/handoutMaster1.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commentAuthors" Target="commentAuthor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6.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E4F731E-89C4-4E73-A518-E26E46AC2251}" type="datetimeFigureOut">
              <a:rPr lang="zh-CN" altLang="en-US" smtClean="0"/>
              <a:t>22.3.18</a:t>
            </a:fld>
            <a:endParaRPr lang="zh-CN" alt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8B3D8A9-B803-49B7-8826-85E446611ABA}" type="slidenum">
              <a:rPr lang="zh-CN" altLang="en-US" smtClean="0"/>
              <a:t>‹#›</a:t>
            </a:fld>
            <a:endParaRPr lang="zh-CN" altLang="en-US"/>
          </a:p>
        </p:txBody>
      </p:sp>
    </p:spTree>
    <p:extLst>
      <p:ext uri="{BB962C8B-B14F-4D97-AF65-F5344CB8AC3E}">
        <p14:creationId xmlns:p14="http://schemas.microsoft.com/office/powerpoint/2010/main" val="14085326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7156477-A869-4A11-A4FA-B75D94106C96}" type="datetimeFigureOut">
              <a:rPr lang="zh-CN" altLang="en-US" smtClean="0"/>
              <a:t>22.3.18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58E6889-349A-49E8-AAE1-A1FB1A7B9723}" type="slidenum">
              <a:rPr lang="zh-CN" altLang="en-US" smtClean="0"/>
              <a:t>‹#›</a:t>
            </a:fld>
            <a:endParaRPr lang="zh-CN" altLang="en-US"/>
          </a:p>
        </p:txBody>
      </p:sp>
    </p:spTree>
    <p:extLst>
      <p:ext uri="{BB962C8B-B14F-4D97-AF65-F5344CB8AC3E}">
        <p14:creationId xmlns:p14="http://schemas.microsoft.com/office/powerpoint/2010/main" val="33119281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t>0</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1">
              <a:lnSpc>
                <a:spcPct val="100000"/>
              </a:lnSpc>
              <a:buClr>
                <a:srgbClr val="2965AB"/>
              </a:buClr>
              <a:buSzPct val="100000"/>
            </a:pPr>
            <a:r>
              <a:rPr lang="zh-CN" altLang="zh-CN" dirty="0">
                <a:sym typeface="+mn-ea"/>
              </a:rPr>
              <a:t>右表是由安斯库姆在1973年提出的安斯库姆四重奏（Anscombe's Quartet）。安斯库姆四重奏包含四组数据，每组数据都是由x和y组成的11个点。</a:t>
            </a:r>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t>9</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1">
              <a:lnSpc>
                <a:spcPct val="100000"/>
              </a:lnSpc>
              <a:buClr>
                <a:srgbClr val="2965AB"/>
              </a:buClr>
              <a:buSzPct val="100000"/>
            </a:pPr>
            <a:r>
              <a:rPr lang="zh-CN" altLang="zh-CN" dirty="0">
                <a:sym typeface="+mn-ea"/>
              </a:rPr>
              <a:t>右表是由安斯库姆在1973年提出的安斯库姆四重奏（Anscombe's Quartet）。安斯库姆四重奏包含四组数据，每组数据都是由x和y组成的11个点。</a:t>
            </a:r>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t>10</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lvl="1"/>
            <a:r>
              <a:rPr lang="zh-CN" altLang="en-US" dirty="0">
                <a:latin typeface="微软雅黑" panose="020B0503020204020204" charset="-122"/>
                <a:ea typeface="微软雅黑" panose="020B0503020204020204" charset="-122"/>
                <a:sym typeface="+mn-ea"/>
              </a:rPr>
              <a:t>比如最为经典的就是</a:t>
            </a:r>
            <a:r>
              <a:rPr lang="en-US" altLang="zh-CN" dirty="0">
                <a:latin typeface="微软雅黑" panose="020B0503020204020204" charset="-122"/>
                <a:ea typeface="微软雅黑" panose="020B0503020204020204" charset="-122"/>
                <a:sym typeface="+mn-ea"/>
              </a:rPr>
              <a:t>1857</a:t>
            </a:r>
            <a:r>
              <a:rPr lang="zh-CN" altLang="en-US" dirty="0">
                <a:latin typeface="微软雅黑" panose="020B0503020204020204" charset="-122"/>
                <a:ea typeface="微软雅黑" panose="020B0503020204020204" charset="-122"/>
                <a:sym typeface="+mn-ea"/>
              </a:rPr>
              <a:t>年，南丁格尔设计的玫瑰图。她讲每月牺牲的战士数量以及死亡原因，列成一张图表，直观的表达了战争的可怕以及军队医疗条件的重要性</a:t>
            </a:r>
            <a:endParaRPr lang="zh-CN" altLang="zh-CN" dirty="0"/>
          </a:p>
          <a:p>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t>11</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lvl="1"/>
            <a:endParaRPr lang="zh-CN" altLang="zh-CN" dirty="0"/>
          </a:p>
          <a:p>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t>12</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t>13</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t>14</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t>15</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t>16</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t>17</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t>18</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t>1</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t>19</a:t>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边上可以有标签，如朋友关系，敌对关系等等</a:t>
            </a:r>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t>20</a:t>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t>21</a:t>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t>22</a:t>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t>24</a:t>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t>25</a:t>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t>26</a:t>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t>27</a:t>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t>28</a:t>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t>29</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t>2</a:t>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t>30</a:t>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t>31</a:t>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t>32</a:t>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t>33</a:t>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46224df9eb_1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2" name="Google Shape;232;g46224df9eb_1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lang="en-US"/>
          </a:p>
        </p:txBody>
      </p:sp>
      <p:sp>
        <p:nvSpPr>
          <p:cNvPr id="233" name="Google Shape;233;g46224df9eb_1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35</a:t>
            </a:fld>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33a6faa8b8_0_1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9" name="Google Shape;249;g33a6faa8b8_0_11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0" name="Google Shape;250;g33a6faa8b8_0_11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36</a:t>
            </a:fld>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472890e028_1_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6" name="Google Shape;256;g472890e028_1_1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lang="en-US"/>
          </a:p>
        </p:txBody>
      </p:sp>
      <p:sp>
        <p:nvSpPr>
          <p:cNvPr id="257" name="Google Shape;257;g472890e028_1_1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37</a:t>
            </a:fld>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472890e028_1_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6" name="Google Shape;256;g472890e028_1_1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lang="en-US"/>
          </a:p>
        </p:txBody>
      </p:sp>
      <p:sp>
        <p:nvSpPr>
          <p:cNvPr id="257" name="Google Shape;257;g472890e028_1_1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38</a:t>
            </a:fld>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g47351f38e0_0_5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3" name="Google Shape;313;g47351f38e0_0_5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zh-CN"/>
              <a:t>注：可以用色调来反映分类型变量，颜色的明暗、饱和度可以反映连续型变量</a:t>
            </a:r>
          </a:p>
        </p:txBody>
      </p:sp>
      <p:sp>
        <p:nvSpPr>
          <p:cNvPr id="314" name="Google Shape;314;g47351f38e0_0_5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39</a:t>
            </a:fld>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472890e028_1_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2" name="Google Shape;382;g472890e028_1_1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3" name="Google Shape;383;g472890e028_1_1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40</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t>3</a:t>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g33a22df25d_0_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2" name="Google Shape;412;g33a22df25d_0_1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lang="en-US"/>
          </a:p>
        </p:txBody>
      </p:sp>
      <p:sp>
        <p:nvSpPr>
          <p:cNvPr id="413" name="Google Shape;413;g33a22df25d_0_1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41</a:t>
            </a:fld>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
        <p:cNvGrpSpPr/>
        <p:nvPr/>
      </p:nvGrpSpPr>
      <p:grpSpPr>
        <a:xfrm>
          <a:off x="0" y="0"/>
          <a:ext cx="0" cy="0"/>
          <a:chOff x="0" y="0"/>
          <a:chExt cx="0" cy="0"/>
        </a:xfrm>
      </p:grpSpPr>
      <p:sp>
        <p:nvSpPr>
          <p:cNvPr id="602" name="Google Shape;602;g472890e028_1_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3" name="Google Shape;603;g472890e028_1_2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lang="en-US"/>
          </a:p>
        </p:txBody>
      </p:sp>
      <p:sp>
        <p:nvSpPr>
          <p:cNvPr id="604" name="Google Shape;604;g472890e028_1_2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42</a:t>
            </a:fld>
            <a:endParaRPr 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5"/>
        <p:cNvGrpSpPr/>
        <p:nvPr/>
      </p:nvGrpSpPr>
      <p:grpSpPr>
        <a:xfrm>
          <a:off x="0" y="0"/>
          <a:ext cx="0" cy="0"/>
          <a:chOff x="0" y="0"/>
          <a:chExt cx="0" cy="0"/>
        </a:xfrm>
      </p:grpSpPr>
      <p:sp>
        <p:nvSpPr>
          <p:cNvPr id="636" name="Google Shape;636;g499d00c205_0_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37" name="Google Shape;637;g499d00c205_0_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lang="en-US"/>
          </a:p>
        </p:txBody>
      </p:sp>
      <p:sp>
        <p:nvSpPr>
          <p:cNvPr id="638" name="Google Shape;638;g499d00c205_0_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43</a:t>
            </a:fld>
            <a:endParaRPr 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sym typeface="+mn-ea"/>
              </a:rPr>
              <a:t>答案当然是否定的，数据可视化主要旨在借助于图形化手段，清晰有效地传达与沟通信息。但是，这并不就意味着数据可视化就一定因为要实现其功能用途而令人感到枯燥乏味，或者是为了看上去绚丽多彩而显得极端复杂。为了有效地传达思想概念，美学形式与功能需要齐头并进</a:t>
            </a:r>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t>44</a:t>
            </a:fld>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685800" lvl="1" indent="-228600" algn="l">
              <a:lnSpc>
                <a:spcPct val="100000"/>
              </a:lnSpc>
              <a:spcBef>
                <a:spcPts val="500"/>
              </a:spcBef>
              <a:buClr>
                <a:srgbClr val="2965AB"/>
              </a:buClr>
              <a:buSzPct val="100000"/>
              <a:buNone/>
            </a:pPr>
            <a:r>
              <a:rPr lang="zh-CN" altLang="en-US" dirty="0">
                <a:sym typeface="+mn-ea"/>
              </a:rPr>
              <a:t>答案：都是两倍</a:t>
            </a:r>
            <a:endParaRPr lang="zh-CN" altLang="en-US" dirty="0">
              <a:latin typeface="微软雅黑 Light" panose="020B0502040204020203" pitchFamily="34" charset="-122"/>
              <a:ea typeface="微软雅黑 Light" panose="020B0502040204020203" pitchFamily="34" charset="-122"/>
            </a:endParaRPr>
          </a:p>
          <a:p>
            <a:pPr marL="685800" lvl="1" indent="-228600" algn="l">
              <a:lnSpc>
                <a:spcPct val="100000"/>
              </a:lnSpc>
              <a:spcBef>
                <a:spcPts val="500"/>
              </a:spcBef>
              <a:buClr>
                <a:srgbClr val="2965AB"/>
              </a:buClr>
              <a:buSzPct val="100000"/>
              <a:buNone/>
            </a:pPr>
            <a:endParaRPr lang="zh-CN" altLang="en-US" dirty="0">
              <a:latin typeface="微软雅黑 Light" panose="020B0502040204020203" pitchFamily="34" charset="-122"/>
              <a:ea typeface="微软雅黑 Light" panose="020B0502040204020203" pitchFamily="34" charset="-122"/>
            </a:endParaRPr>
          </a:p>
          <a:p>
            <a:pPr marL="685800" lvl="1" indent="-228600" algn="l">
              <a:lnSpc>
                <a:spcPct val="100000"/>
              </a:lnSpc>
              <a:spcBef>
                <a:spcPts val="500"/>
              </a:spcBef>
              <a:buClr>
                <a:srgbClr val="2965AB"/>
              </a:buClr>
              <a:buSzPct val="100000"/>
              <a:buNone/>
            </a:pPr>
            <a:r>
              <a:rPr lang="zh-CN" altLang="en-US" dirty="0">
                <a:sym typeface="+mn-ea"/>
              </a:rPr>
              <a:t>通过这个实验可以发现：人眼对长度的敏感程度要高于面积</a:t>
            </a:r>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t>45</a:t>
            </a:fld>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t>46</a:t>
            </a:fld>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t>47</a:t>
            </a:fld>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t>48</a:t>
            </a:fld>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latin typeface="微软雅黑 Light" panose="020B0502040204020203" pitchFamily="34" charset="-122"/>
                <a:ea typeface="微软雅黑 Light" panose="020B0502040204020203" pitchFamily="34" charset="-122"/>
                <a:sym typeface="+mn-ea"/>
              </a:rPr>
              <a:t> 说到可视化设计，首先学习一下视觉的感知与认知，这就引出了著名的格式塔原理（ </a:t>
            </a:r>
            <a:r>
              <a:rPr lang="en-US" altLang="zh-CN" dirty="0">
                <a:latin typeface="微软雅黑 Light" panose="020B0502040204020203" pitchFamily="34" charset="-122"/>
                <a:ea typeface="微软雅黑 Light" panose="020B0502040204020203" pitchFamily="34" charset="-122"/>
                <a:sym typeface="+mn-ea"/>
              </a:rPr>
              <a:t>Gestalt Laws of Grouping</a:t>
            </a:r>
            <a:r>
              <a:rPr lang="zh-CN" altLang="en-US" dirty="0">
                <a:latin typeface="微软雅黑 Light" panose="020B0502040204020203" pitchFamily="34" charset="-122"/>
                <a:ea typeface="微软雅黑 Light" panose="020B0502040204020203" pitchFamily="34" charset="-122"/>
                <a:sym typeface="+mn-ea"/>
              </a:rPr>
              <a:t>），又叫做完形原理（ </a:t>
            </a:r>
            <a:r>
              <a:rPr lang="en-US" altLang="zh-CN" dirty="0">
                <a:latin typeface="微软雅黑 Light" panose="020B0502040204020203" pitchFamily="34" charset="-122"/>
                <a:ea typeface="微软雅黑 Light" panose="020B0502040204020203" pitchFamily="34" charset="-122"/>
                <a:sym typeface="+mn-ea"/>
              </a:rPr>
              <a:t>Principles of Grouping</a:t>
            </a:r>
            <a:r>
              <a:rPr lang="zh-CN" altLang="en-US" dirty="0">
                <a:latin typeface="微软雅黑 Light" panose="020B0502040204020203" pitchFamily="34" charset="-122"/>
                <a:ea typeface="微软雅黑 Light" panose="020B0502040204020203" pitchFamily="34" charset="-122"/>
                <a:sym typeface="+mn-ea"/>
              </a:rPr>
              <a:t>）。格式塔原理是由一群徳国心理学家提出的</a:t>
            </a:r>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t>49</a:t>
            </a:fld>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t>50</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t>4</a:t>
            </a:fld>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例如：由点阵组成的世界地图，即便没有精细的轮廓，各个大陆的轮廓依旧</a:t>
            </a:r>
            <a:r>
              <a:rPr kumimoji="1" lang="en-US" altLang="zh-CN" dirty="0"/>
              <a:t>“</a:t>
            </a:r>
            <a:r>
              <a:rPr kumimoji="1" lang="zh-CN" altLang="en-US" dirty="0"/>
              <a:t>清晰可辨</a:t>
            </a:r>
            <a:r>
              <a:rPr kumimoji="1" lang="en-US" altLang="zh-CN" dirty="0"/>
              <a:t>”</a:t>
            </a:r>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t>51</a:t>
            </a:fld>
            <a:endParaRPr lang="zh-CN"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例如：下面的</a:t>
            </a:r>
            <a:r>
              <a:rPr kumimoji="1" lang="en-US" altLang="zh-CN" dirty="0"/>
              <a:t>3D</a:t>
            </a:r>
            <a:r>
              <a:rPr kumimoji="1" lang="zh-CN" altLang="en-US" dirty="0"/>
              <a:t>散点图，会使人认为是</a:t>
            </a:r>
            <a:r>
              <a:rPr kumimoji="1" lang="en-US" altLang="zh-CN" dirty="0"/>
              <a:t>3</a:t>
            </a:r>
            <a:r>
              <a:rPr kumimoji="1" lang="zh-CN" altLang="en-US" dirty="0"/>
              <a:t>类</a:t>
            </a:r>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t>52</a:t>
            </a:fld>
            <a:endParaRPr lang="zh-CN"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例如：两条相交的线（图</a:t>
            </a:r>
            <a:r>
              <a:rPr kumimoji="1" lang="en-US" altLang="zh-CN" dirty="0"/>
              <a:t>1</a:t>
            </a:r>
            <a:r>
              <a:rPr kumimoji="1" lang="zh-CN" altLang="en-US" dirty="0"/>
              <a:t>）会让人产生如</a:t>
            </a:r>
            <a:r>
              <a:rPr kumimoji="1" lang="zh-CN" altLang="en-US" dirty="0">
                <a:sym typeface="+mn-ea"/>
              </a:rPr>
              <a:t>（图</a:t>
            </a:r>
            <a:r>
              <a:rPr kumimoji="1" lang="en-US" altLang="zh-CN" dirty="0">
                <a:sym typeface="+mn-ea"/>
              </a:rPr>
              <a:t>2</a:t>
            </a:r>
            <a:r>
              <a:rPr kumimoji="1" lang="zh-CN" altLang="en-US" dirty="0">
                <a:sym typeface="+mn-ea"/>
              </a:rPr>
              <a:t>）中</a:t>
            </a:r>
            <a:r>
              <a:rPr kumimoji="1" lang="zh-CN" altLang="en-US" dirty="0"/>
              <a:t>交错的感觉</a:t>
            </a:r>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t>53</a:t>
            </a:fld>
            <a:endParaRPr lang="zh-CN"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例如：小米的商标，我们可以清楚地辨认出商标是由字母</a:t>
            </a:r>
            <a:r>
              <a:rPr kumimoji="1" lang="en-US" altLang="zh-CN" dirty="0"/>
              <a:t>m</a:t>
            </a:r>
            <a:r>
              <a:rPr kumimoji="1" lang="zh-CN" altLang="en-US" dirty="0"/>
              <a:t>和</a:t>
            </a:r>
            <a:r>
              <a:rPr kumimoji="1" lang="en-US" altLang="zh-CN" dirty="0"/>
              <a:t>i</a:t>
            </a:r>
            <a:r>
              <a:rPr kumimoji="1" lang="zh-CN" altLang="en-US" dirty="0"/>
              <a:t>组成</a:t>
            </a:r>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t>54</a:t>
            </a:fld>
            <a:endParaRPr lang="zh-CN"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例如：下面的</a:t>
            </a:r>
            <a:r>
              <a:rPr kumimoji="1" lang="en-US" altLang="zh-CN" dirty="0"/>
              <a:t>3D</a:t>
            </a:r>
            <a:r>
              <a:rPr kumimoji="1" lang="zh-CN" altLang="en-US" dirty="0"/>
              <a:t>散点图，会使人认为是</a:t>
            </a:r>
            <a:r>
              <a:rPr kumimoji="1" lang="en-US" altLang="zh-CN" dirty="0"/>
              <a:t>3</a:t>
            </a:r>
            <a:r>
              <a:rPr kumimoji="1" lang="zh-CN" altLang="en-US" dirty="0"/>
              <a:t>类</a:t>
            </a:r>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t>55</a:t>
            </a:fld>
            <a:endParaRPr lang="zh-CN" alt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t>56</a:t>
            </a:fld>
            <a:endParaRPr lang="zh-CN" alt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t>58</a:t>
            </a:fld>
            <a:endParaRPr lang="zh-CN" alt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t>59</a:t>
            </a:fld>
            <a:endParaRPr lang="zh-CN" alt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t>60</a:t>
            </a:fld>
            <a:endParaRPr lang="zh-CN" alt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t>61</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t>5</a:t>
            </a:fld>
            <a:endParaRPr lang="zh-CN" alt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t>62</a:t>
            </a:fld>
            <a:endParaRPr lang="zh-CN" alt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Google Shape;54;g472890e028_1_5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5" name="Google Shape;55;g472890e028_1_5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6" name="Google Shape;56;g472890e028_1_5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63</a:t>
            </a:fld>
            <a:endParaRPr 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483f0ab0b3_4_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3" name="Google Shape;153;g483f0ab0b3_4_1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lang="en-US"/>
          </a:p>
        </p:txBody>
      </p:sp>
      <p:sp>
        <p:nvSpPr>
          <p:cNvPr id="154" name="Google Shape;154;g483f0ab0b3_4_1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64</a:t>
            </a:fld>
            <a:endParaRPr 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
        <p:cNvGrpSpPr/>
        <p:nvPr/>
      </p:nvGrpSpPr>
      <p:grpSpPr>
        <a:xfrm>
          <a:off x="0" y="0"/>
          <a:ext cx="0" cy="0"/>
          <a:chOff x="0" y="0"/>
          <a:chExt cx="0" cy="0"/>
        </a:xfrm>
      </p:grpSpPr>
      <p:sp>
        <p:nvSpPr>
          <p:cNvPr id="44" name="Google Shape;44;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 name="Google Shape;45;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lang="en-US"/>
          </a:p>
        </p:txBody>
      </p:sp>
      <p:sp>
        <p:nvSpPr>
          <p:cNvPr id="46" name="Google Shape;46;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65</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t>6</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t>7</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1">
              <a:lnSpc>
                <a:spcPct val="100000"/>
              </a:lnSpc>
              <a:buClr>
                <a:srgbClr val="2965AB"/>
              </a:buClr>
              <a:buSzPct val="100000"/>
            </a:pPr>
            <a:r>
              <a:rPr lang="zh-CN" altLang="zh-CN" dirty="0">
                <a:sym typeface="+mn-ea"/>
              </a:rPr>
              <a:t>右表是由安斯库姆在1973年提出的安斯库姆四重奏（Anscombe's Quartet）。安斯库姆四重奏包含四组数据，每组数据都是由x和y组成的11个点。</a:t>
            </a:r>
            <a:endParaRPr kumimoji="1" lang="zh-CN" altLang="en-US" dirty="0"/>
          </a:p>
        </p:txBody>
      </p:sp>
      <p:sp>
        <p:nvSpPr>
          <p:cNvPr id="4" name="幻灯片编号占位符 3"/>
          <p:cNvSpPr>
            <a:spLocks noGrp="1"/>
          </p:cNvSpPr>
          <p:nvPr>
            <p:ph type="sldNum" sz="quarter" idx="10"/>
          </p:nvPr>
        </p:nvSpPr>
        <p:spPr/>
        <p:txBody>
          <a:bodyPr/>
          <a:lstStyle/>
          <a:p>
            <a:fld id="{858E6889-349A-49E8-AAE1-A1FB1A7B9723}" type="slidenum">
              <a:rPr lang="zh-CN" altLang="en-US" smtClean="0"/>
              <a:t>8</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2" name="幻灯片编号占位符 3"/>
          <p:cNvSpPr>
            <a:spLocks noGrp="1"/>
          </p:cNvSpPr>
          <p:nvPr>
            <p:ph type="sldNum" sz="quarter" idx="4"/>
          </p:nvPr>
        </p:nvSpPr>
        <p:spPr>
          <a:xfrm>
            <a:off x="9120336" y="6381328"/>
            <a:ext cx="2743200" cy="365125"/>
          </a:xfrm>
          <a:prstGeom prst="rect">
            <a:avLst/>
          </a:prstGeom>
        </p:spPr>
        <p:txBody>
          <a:bodyPr vert="horz" lIns="91440" tIns="45720" rIns="91440" bIns="45720" rtlCol="0" anchor="ctr"/>
          <a:lstStyle>
            <a:lvl1pPr algn="r">
              <a:defRPr sz="1200">
                <a:solidFill>
                  <a:schemeClr val="tx1"/>
                </a:solidFill>
              </a:defRPr>
            </a:lvl1pPr>
          </a:lstStyle>
          <a:p>
            <a:fld id="{D7C6C06A-6A1C-2E45-A070-5E5418E076A2}" type="slidenum">
              <a:rPr kumimoji="1" lang="zh-CN" altLang="en-US" smtClean="0"/>
              <a:t>‹#›</a:t>
            </a:fld>
            <a:endParaRPr kumimoji="1" lang="zh-CN"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7" name="直线连接符 16"/>
          <p:cNvCxnSpPr/>
          <p:nvPr userDrawn="1"/>
        </p:nvCxnSpPr>
        <p:spPr>
          <a:xfrm>
            <a:off x="0" y="764704"/>
            <a:ext cx="12192000" cy="0"/>
          </a:xfrm>
          <a:prstGeom prst="line">
            <a:avLst/>
          </a:prstGeom>
          <a:ln>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微软雅黑 Light" panose="020B0502040204020203" pitchFamily="34" charset="-122"/>
          <a:ea typeface="微软雅黑 Light" panose="020B0502040204020203" pitchFamily="34"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3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2.xml"/><Relationship Id="rId1" Type="http://schemas.openxmlformats.org/officeDocument/2006/relationships/slideLayout" Target="../slideLayouts/slideLayout1.xml"/><Relationship Id="rId5" Type="http://schemas.openxmlformats.org/officeDocument/2006/relationships/image" Target="../media/image25.png"/><Relationship Id="rId4" Type="http://schemas.openxmlformats.org/officeDocument/2006/relationships/image" Target="../media/image24.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6.xm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3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7.xml"/><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8.xml"/><Relationship Id="rId1" Type="http://schemas.openxmlformats.org/officeDocument/2006/relationships/slideLayout" Target="../slideLayouts/slideLayout1.xml"/><Relationship Id="rId5" Type="http://schemas.openxmlformats.org/officeDocument/2006/relationships/image" Target="../media/image33.png"/><Relationship Id="rId4" Type="http://schemas.openxmlformats.org/officeDocument/2006/relationships/image" Target="../media/image32.png"/></Relationships>
</file>

<file path=ppt/slides/_rels/slide4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9.xml"/><Relationship Id="rId1" Type="http://schemas.openxmlformats.org/officeDocument/2006/relationships/slideLayout" Target="../slideLayouts/slideLayout1.xml"/><Relationship Id="rId5" Type="http://schemas.openxmlformats.org/officeDocument/2006/relationships/image" Target="../media/image36.png"/><Relationship Id="rId4" Type="http://schemas.openxmlformats.org/officeDocument/2006/relationships/image" Target="../media/image35.png"/></Relationships>
</file>

<file path=ppt/slides/_rels/slide4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0.xml"/><Relationship Id="rId1" Type="http://schemas.openxmlformats.org/officeDocument/2006/relationships/slideLayout" Target="../slideLayouts/slideLayout1.xml"/><Relationship Id="rId4" Type="http://schemas.openxmlformats.org/officeDocument/2006/relationships/image" Target="../media/image38.png"/></Relationships>
</file>

<file path=ppt/slides/_rels/slide43.xml.rels><?xml version="1.0" encoding="UTF-8" standalone="yes"?>
<Relationships xmlns="http://schemas.openxmlformats.org/package/2006/relationships"><Relationship Id="rId3" Type="http://schemas.openxmlformats.org/officeDocument/2006/relationships/image" Target="../media/image39.GIF"/><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2.xml"/><Relationship Id="rId1" Type="http://schemas.openxmlformats.org/officeDocument/2006/relationships/slideLayout" Target="../slideLayouts/slideLayout1.xml"/><Relationship Id="rId5" Type="http://schemas.openxmlformats.org/officeDocument/2006/relationships/image" Target="../media/image42.png"/><Relationship Id="rId4" Type="http://schemas.openxmlformats.org/officeDocument/2006/relationships/image" Target="../media/image41.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4.xml"/><Relationship Id="rId1" Type="http://schemas.openxmlformats.org/officeDocument/2006/relationships/slideLayout" Target="../slideLayouts/slideLayout1.xml"/><Relationship Id="rId4" Type="http://schemas.openxmlformats.org/officeDocument/2006/relationships/image" Target="../media/image44.png"/></Relationships>
</file>

<file path=ppt/slides/_rels/slide4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1.xml"/><Relationship Id="rId1" Type="http://schemas.openxmlformats.org/officeDocument/2006/relationships/vmlDrawing" Target="../drawings/vmlDrawing1.vml"/><Relationship Id="rId6" Type="http://schemas.openxmlformats.org/officeDocument/2006/relationships/image" Target="../media/image47.png"/><Relationship Id="rId5" Type="http://schemas.openxmlformats.org/officeDocument/2006/relationships/image" Target="../media/image46.wmf"/><Relationship Id="rId4" Type="http://schemas.openxmlformats.org/officeDocument/2006/relationships/oleObject" Target="../embeddings/oleObject1.bin"/></Relationships>
</file>

<file path=ppt/slides/_rels/slide4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0.xml"/><Relationship Id="rId1" Type="http://schemas.openxmlformats.org/officeDocument/2006/relationships/slideLayout" Target="../slideLayouts/slideLayout1.xml"/><Relationship Id="rId4" Type="http://schemas.openxmlformats.org/officeDocument/2006/relationships/image" Target="../media/image51.png"/></Relationships>
</file>

<file path=ppt/slides/_rels/slide5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3.xml"/><Relationship Id="rId1" Type="http://schemas.openxmlformats.org/officeDocument/2006/relationships/slideLayout" Target="../slideLayouts/slideLayout1.xml"/><Relationship Id="rId4" Type="http://schemas.openxmlformats.org/officeDocument/2006/relationships/image" Target="../media/image55.png"/></Relationships>
</file>

<file path=ppt/slides/_rels/slide5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61.xml"/><Relationship Id="rId1" Type="http://schemas.openxmlformats.org/officeDocument/2006/relationships/slideLayout" Target="../slideLayouts/slideLayout1.xml"/><Relationship Id="rId5" Type="http://schemas.openxmlformats.org/officeDocument/2006/relationships/hyperlink" Target="https://www.tableau.com/" TargetMode="External"/><Relationship Id="rId4" Type="http://schemas.openxmlformats.org/officeDocument/2006/relationships/image" Target="../media/image63.png"/></Relationships>
</file>

<file path=ppt/slides/_rels/slide65.xml.rels><?xml version="1.0" encoding="UTF-8" standalone="yes"?>
<Relationships xmlns="http://schemas.openxmlformats.org/package/2006/relationships"><Relationship Id="rId3" Type="http://schemas.openxmlformats.org/officeDocument/2006/relationships/hyperlink" Target="https://www.gapminder.org/" TargetMode="External"/><Relationship Id="rId2" Type="http://schemas.openxmlformats.org/officeDocument/2006/relationships/notesSlide" Target="../notesSlides/notesSlide62.xml"/><Relationship Id="rId1" Type="http://schemas.openxmlformats.org/officeDocument/2006/relationships/slideLayout" Target="../slideLayouts/slideLayout1.xml"/><Relationship Id="rId4" Type="http://schemas.openxmlformats.org/officeDocument/2006/relationships/image" Target="../media/image64.png"/></Relationships>
</file>

<file path=ppt/slides/_rels/slide6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descr="画板 8@10x-100.jp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680" y="21206"/>
            <a:ext cx="12269407" cy="6912000"/>
          </a:xfrm>
          <a:prstGeom prst="rect">
            <a:avLst/>
          </a:prstGeom>
        </p:spPr>
      </p:pic>
      <p:sp>
        <p:nvSpPr>
          <p:cNvPr id="3" name="矩形 2"/>
          <p:cNvSpPr/>
          <p:nvPr/>
        </p:nvSpPr>
        <p:spPr>
          <a:xfrm>
            <a:off x="3287688" y="1988840"/>
            <a:ext cx="6043449" cy="769441"/>
          </a:xfrm>
          <a:prstGeom prst="rect">
            <a:avLst/>
          </a:prstGeom>
        </p:spPr>
        <p:txBody>
          <a:bodyPr wrap="square">
            <a:spAutoFit/>
          </a:bodyPr>
          <a:lstStyle/>
          <a:p>
            <a:pPr algn="ctr"/>
            <a:r>
              <a:rPr lang="zh-CN" altLang="en-US" sz="4400" b="1" dirty="0">
                <a:solidFill>
                  <a:schemeClr val="bg1"/>
                </a:solidFill>
                <a:latin typeface="微软雅黑 Light" panose="020B0502040204020203" pitchFamily="34" charset="-122"/>
                <a:ea typeface="微软雅黑 Light" panose="020B0502040204020203" pitchFamily="34" charset="-122"/>
              </a:rPr>
              <a:t>数据可视化</a:t>
            </a:r>
            <a:endParaRPr lang="en-US" altLang="zh-CN" sz="4400" b="1" dirty="0">
              <a:solidFill>
                <a:schemeClr val="bg1"/>
              </a:solidFill>
              <a:latin typeface="微软雅黑 Light" panose="020B0502040204020203" pitchFamily="34" charset="-122"/>
              <a:ea typeface="微软雅黑 Light" panose="020B0502040204020203" pitchFamily="34"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1"/>
          <p:cNvSpPr txBox="1"/>
          <p:nvPr/>
        </p:nvSpPr>
        <p:spPr>
          <a:xfrm>
            <a:off x="479376" y="116632"/>
            <a:ext cx="4868117" cy="529569"/>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zh-CN" altLang="en-US" b="1" dirty="0">
                <a:solidFill>
                  <a:srgbClr val="2965AB"/>
                </a:solidFill>
                <a:sym typeface="+mn-ea"/>
              </a:rPr>
              <a:t>数据可视化的意义</a:t>
            </a:r>
            <a:endParaRPr kumimoji="1" lang="zh-CN" altLang="en-US" b="1" dirty="0">
              <a:solidFill>
                <a:srgbClr val="2965AB"/>
              </a:solidFill>
            </a:endParaRPr>
          </a:p>
        </p:txBody>
      </p:sp>
      <p:sp>
        <p:nvSpPr>
          <p:cNvPr id="5" name="Rectangle 3"/>
          <p:cNvSpPr txBox="1">
            <a:spLocks noChangeArrowheads="1"/>
          </p:cNvSpPr>
          <p:nvPr/>
        </p:nvSpPr>
        <p:spPr>
          <a:xfrm>
            <a:off x="498104" y="1052736"/>
            <a:ext cx="10081120" cy="489654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buClr>
                <a:srgbClr val="2965AB"/>
              </a:buClr>
              <a:buSzPct val="100000"/>
            </a:pPr>
            <a:r>
              <a:rPr lang="zh-CN" altLang="en-US" sz="2000" b="1" dirty="0">
                <a:solidFill>
                  <a:srgbClr val="2965AB"/>
                </a:solidFill>
                <a:sym typeface="+mn-ea"/>
              </a:rPr>
              <a:t>Anascombe四重奏：统计的力量</a:t>
            </a:r>
            <a:endParaRPr lang="zh-CN" altLang="en-US" sz="2000" b="1" dirty="0">
              <a:solidFill>
                <a:srgbClr val="2965AB"/>
              </a:solidFill>
            </a:endParaRPr>
          </a:p>
          <a:p>
            <a:pPr lvl="1" algn="l">
              <a:lnSpc>
                <a:spcPct val="100000"/>
              </a:lnSpc>
              <a:buClr>
                <a:srgbClr val="2965AB"/>
              </a:buClr>
              <a:buSzPct val="100000"/>
            </a:pPr>
            <a:r>
              <a:rPr lang="zh-CN" altLang="en-US" sz="2000" dirty="0">
                <a:latin typeface="微软雅黑" panose="020B0503020204020204" charset="-122"/>
                <a:ea typeface="微软雅黑" panose="020B0503020204020204" charset="-122"/>
                <a:sym typeface="+mn-ea"/>
              </a:rPr>
              <a:t>简单统计后，能否看出更多信息？</a:t>
            </a:r>
            <a:endParaRPr lang="zh-CN" altLang="zh-CN" sz="2000" dirty="0"/>
          </a:p>
          <a:p>
            <a:pPr lvl="1" algn="l">
              <a:lnSpc>
                <a:spcPct val="100000"/>
              </a:lnSpc>
              <a:buClr>
                <a:srgbClr val="2965AB"/>
              </a:buClr>
              <a:buSzPct val="100000"/>
            </a:pPr>
            <a:endParaRPr lang="en-US" sz="2000" dirty="0"/>
          </a:p>
          <a:p>
            <a:pPr lvl="1">
              <a:lnSpc>
                <a:spcPct val="100000"/>
              </a:lnSpc>
              <a:buClr>
                <a:srgbClr val="2965AB"/>
              </a:buClr>
              <a:buSzPct val="100000"/>
            </a:pPr>
            <a:endParaRPr lang="en-US" sz="2000" dirty="0"/>
          </a:p>
        </p:txBody>
      </p:sp>
      <p:graphicFrame>
        <p:nvGraphicFramePr>
          <p:cNvPr id="2" name="表格 1"/>
          <p:cNvGraphicFramePr/>
          <p:nvPr>
            <p:extLst>
              <p:ext uri="{D42A27DB-BD31-4B8C-83A1-F6EECF244321}">
                <p14:modId xmlns:p14="http://schemas.microsoft.com/office/powerpoint/2010/main" val="439643940"/>
              </p:ext>
            </p:extLst>
          </p:nvPr>
        </p:nvGraphicFramePr>
        <p:xfrm>
          <a:off x="335360" y="2132856"/>
          <a:ext cx="5528310" cy="3881120"/>
        </p:xfrm>
        <a:graphic>
          <a:graphicData uri="http://schemas.openxmlformats.org/drawingml/2006/table">
            <a:tbl>
              <a:tblPr firstRow="1" bandRow="1">
                <a:tableStyleId>{5C22544A-7EE6-4342-B048-85BDC9FD1C3A}</a:tableStyleId>
              </a:tblPr>
              <a:tblGrid>
                <a:gridCol w="2764155">
                  <a:extLst>
                    <a:ext uri="{9D8B030D-6E8A-4147-A177-3AD203B41FA5}">
                      <a16:colId xmlns:a16="http://schemas.microsoft.com/office/drawing/2014/main" val="20000"/>
                    </a:ext>
                  </a:extLst>
                </a:gridCol>
                <a:gridCol w="2764155">
                  <a:extLst>
                    <a:ext uri="{9D8B030D-6E8A-4147-A177-3AD203B41FA5}">
                      <a16:colId xmlns:a16="http://schemas.microsoft.com/office/drawing/2014/main" val="20001"/>
                    </a:ext>
                  </a:extLst>
                </a:gridCol>
              </a:tblGrid>
              <a:tr h="390525">
                <a:tc gridSpan="2">
                  <a:txBody>
                    <a:bodyPr/>
                    <a:lstStyle/>
                    <a:p>
                      <a:pPr algn="ctr" fontAlgn="ctr">
                        <a:buNone/>
                      </a:pPr>
                      <a:r>
                        <a:rPr lang="zh-CN" altLang="en-US" sz="1800" b="0" dirty="0">
                          <a:solidFill>
                            <a:srgbClr val="000000"/>
                          </a:solidFill>
                          <a:effectLst/>
                          <a:latin typeface="微软雅黑" panose="020B0503020204020204" charset="-122"/>
                          <a:ea typeface="微软雅黑" panose="020B0503020204020204" charset="-122"/>
                          <a:sym typeface="+mn-ea"/>
                        </a:rPr>
                        <a:t>四个分组的统计量均为</a:t>
                      </a:r>
                      <a:endParaRPr lang="zh-CN" altLang="en-US" sz="1800" b="0" i="0" u="none" strike="noStrike" dirty="0">
                        <a:solidFill>
                          <a:srgbClr val="000000"/>
                        </a:solidFill>
                        <a:effectLst/>
                        <a:latin typeface="微软雅黑" panose="020B0503020204020204" charset="-122"/>
                        <a:ea typeface="微软雅黑" panose="020B0503020204020204" charset="-122"/>
                      </a:endParaRPr>
                    </a:p>
                  </a:txBody>
                  <a:tcPr marL="9525" marR="9525" marT="9525" marB="0" anchor="ctr"/>
                </a:tc>
                <a:tc hMerge="1">
                  <a:txBody>
                    <a:bodyPr/>
                    <a:lstStyle/>
                    <a:p>
                      <a:endParaRPr lang="zh-CN"/>
                    </a:p>
                  </a:txBody>
                  <a:tcPr marL="9525" marR="9525" marT="9525" marB="0" anchor="ctr"/>
                </a:tc>
                <a:extLst>
                  <a:ext uri="{0D108BD9-81ED-4DB2-BD59-A6C34878D82A}">
                    <a16:rowId xmlns:a16="http://schemas.microsoft.com/office/drawing/2014/main" val="10000"/>
                  </a:ext>
                </a:extLst>
              </a:tr>
              <a:tr h="390525">
                <a:tc>
                  <a:txBody>
                    <a:bodyPr/>
                    <a:lstStyle/>
                    <a:p>
                      <a:pPr algn="ctr" fontAlgn="ctr"/>
                      <a:r>
                        <a:rPr lang="zh-CN" altLang="en-US" sz="1800" b="1" i="0" u="none" strike="noStrike" dirty="0">
                          <a:solidFill>
                            <a:srgbClr val="000000"/>
                          </a:solidFill>
                          <a:effectLst/>
                          <a:latin typeface="微软雅黑" panose="020B0503020204020204" charset="-122"/>
                          <a:ea typeface="微软雅黑" panose="020B0503020204020204" charset="-122"/>
                        </a:rPr>
                        <a:t>统计量</a:t>
                      </a:r>
                    </a:p>
                  </a:txBody>
                  <a:tcPr marL="9525" marR="9525" marT="9525" marB="0" anchor="ctr"/>
                </a:tc>
                <a:tc>
                  <a:txBody>
                    <a:bodyPr/>
                    <a:lstStyle/>
                    <a:p>
                      <a:pPr algn="ctr" fontAlgn="ctr"/>
                      <a:r>
                        <a:rPr lang="zh-CN" altLang="en-US" sz="1800" b="1" i="0" u="none" strike="noStrike">
                          <a:solidFill>
                            <a:srgbClr val="000000"/>
                          </a:solidFill>
                          <a:effectLst/>
                          <a:latin typeface="微软雅黑" panose="020B0503020204020204" charset="-122"/>
                          <a:ea typeface="微软雅黑" panose="020B0503020204020204" charset="-122"/>
                        </a:rPr>
                        <a:t>取值</a:t>
                      </a:r>
                    </a:p>
                  </a:txBody>
                  <a:tcPr marL="9525" marR="9525" marT="9525" marB="0" anchor="ctr"/>
                </a:tc>
                <a:extLst>
                  <a:ext uri="{0D108BD9-81ED-4DB2-BD59-A6C34878D82A}">
                    <a16:rowId xmlns:a16="http://schemas.microsoft.com/office/drawing/2014/main" val="10001"/>
                  </a:ext>
                </a:extLst>
              </a:tr>
              <a:tr h="391160">
                <a:tc>
                  <a:txBody>
                    <a:bodyPr/>
                    <a:lstStyle/>
                    <a:p>
                      <a:pPr algn="ctr" fontAlgn="b"/>
                      <a:r>
                        <a:rPr lang="en-US" sz="1800" b="0" i="0" u="none" strike="noStrike" dirty="0">
                          <a:solidFill>
                            <a:srgbClr val="000000"/>
                          </a:solidFill>
                          <a:effectLst/>
                          <a:latin typeface="微软雅黑" panose="020B0503020204020204" charset="-122"/>
                          <a:ea typeface="微软雅黑" panose="020B0503020204020204" charset="-122"/>
                        </a:rPr>
                        <a:t>x</a:t>
                      </a:r>
                      <a:r>
                        <a:rPr lang="zh-CN" altLang="en-US" sz="1800" b="0" i="0" u="none" strike="noStrike" dirty="0">
                          <a:solidFill>
                            <a:srgbClr val="000000"/>
                          </a:solidFill>
                          <a:effectLst/>
                          <a:latin typeface="微软雅黑" panose="020B0503020204020204" charset="-122"/>
                          <a:ea typeface="微软雅黑" panose="020B0503020204020204" charset="-122"/>
                        </a:rPr>
                        <a:t>均值</a:t>
                      </a:r>
                    </a:p>
                  </a:txBody>
                  <a:tcPr marL="9525" marR="9525" marT="9525" marB="0" anchor="b"/>
                </a:tc>
                <a:tc>
                  <a:txBody>
                    <a:bodyPr/>
                    <a:lstStyle/>
                    <a:p>
                      <a:pPr algn="ctr" fontAlgn="ctr"/>
                      <a:r>
                        <a:rPr lang="en-US" altLang="zh-CN" sz="1800" b="0" i="0" u="none" strike="noStrike">
                          <a:solidFill>
                            <a:srgbClr val="000000"/>
                          </a:solidFill>
                          <a:effectLst/>
                          <a:latin typeface="微软雅黑" panose="020B0503020204020204" charset="-122"/>
                          <a:ea typeface="微软雅黑" panose="020B0503020204020204" charset="-122"/>
                        </a:rPr>
                        <a:t>9</a:t>
                      </a:r>
                    </a:p>
                  </a:txBody>
                  <a:tcPr marL="9525" marR="9525" marT="9525" marB="0" anchor="ctr"/>
                </a:tc>
                <a:extLst>
                  <a:ext uri="{0D108BD9-81ED-4DB2-BD59-A6C34878D82A}">
                    <a16:rowId xmlns:a16="http://schemas.microsoft.com/office/drawing/2014/main" val="10002"/>
                  </a:ext>
                </a:extLst>
              </a:tr>
              <a:tr h="390525">
                <a:tc>
                  <a:txBody>
                    <a:bodyPr/>
                    <a:lstStyle/>
                    <a:p>
                      <a:pPr algn="ctr" fontAlgn="b"/>
                      <a:r>
                        <a:rPr lang="en-US" sz="1800" b="0" i="0" u="none" strike="noStrike">
                          <a:solidFill>
                            <a:srgbClr val="000000"/>
                          </a:solidFill>
                          <a:effectLst/>
                          <a:latin typeface="微软雅黑" panose="020B0503020204020204" charset="-122"/>
                          <a:ea typeface="微软雅黑" panose="020B0503020204020204" charset="-122"/>
                        </a:rPr>
                        <a:t>x</a:t>
                      </a:r>
                      <a:r>
                        <a:rPr lang="zh-CN" altLang="en-US" sz="1800" b="0" i="0" u="none" strike="noStrike">
                          <a:solidFill>
                            <a:srgbClr val="000000"/>
                          </a:solidFill>
                          <a:effectLst/>
                          <a:latin typeface="微软雅黑" panose="020B0503020204020204" charset="-122"/>
                          <a:ea typeface="微软雅黑" panose="020B0503020204020204" charset="-122"/>
                        </a:rPr>
                        <a:t>样本方差</a:t>
                      </a:r>
                    </a:p>
                  </a:txBody>
                  <a:tcPr marL="9525" marR="9525" marT="9525" marB="0" anchor="b"/>
                </a:tc>
                <a:tc>
                  <a:txBody>
                    <a:bodyPr/>
                    <a:lstStyle/>
                    <a:p>
                      <a:pPr algn="ctr" fontAlgn="ctr"/>
                      <a:r>
                        <a:rPr lang="en-US" altLang="zh-CN" sz="1800" b="0" i="0" u="none" strike="noStrike" dirty="0">
                          <a:solidFill>
                            <a:srgbClr val="000000"/>
                          </a:solidFill>
                          <a:effectLst/>
                          <a:latin typeface="微软雅黑" panose="020B0503020204020204" charset="-122"/>
                          <a:ea typeface="微软雅黑" panose="020B0503020204020204" charset="-122"/>
                        </a:rPr>
                        <a:t>11</a:t>
                      </a:r>
                    </a:p>
                  </a:txBody>
                  <a:tcPr marL="9525" marR="9525" marT="9525" marB="0" anchor="ctr"/>
                </a:tc>
                <a:extLst>
                  <a:ext uri="{0D108BD9-81ED-4DB2-BD59-A6C34878D82A}">
                    <a16:rowId xmlns:a16="http://schemas.microsoft.com/office/drawing/2014/main" val="10003"/>
                  </a:ext>
                </a:extLst>
              </a:tr>
              <a:tr h="391795">
                <a:tc>
                  <a:txBody>
                    <a:bodyPr/>
                    <a:lstStyle/>
                    <a:p>
                      <a:pPr algn="ctr" fontAlgn="ctr"/>
                      <a:r>
                        <a:rPr lang="en-US" sz="1800" b="0" i="0" u="none" strike="noStrike">
                          <a:solidFill>
                            <a:srgbClr val="000000"/>
                          </a:solidFill>
                          <a:effectLst/>
                          <a:latin typeface="微软雅黑" panose="020B0503020204020204" charset="-122"/>
                          <a:ea typeface="微软雅黑" panose="020B0503020204020204" charset="-122"/>
                        </a:rPr>
                        <a:t>y</a:t>
                      </a:r>
                      <a:r>
                        <a:rPr lang="zh-CN" altLang="en-US" sz="1800" b="0" i="0" u="none" strike="noStrike">
                          <a:solidFill>
                            <a:srgbClr val="000000"/>
                          </a:solidFill>
                          <a:effectLst/>
                          <a:latin typeface="微软雅黑" panose="020B0503020204020204" charset="-122"/>
                          <a:ea typeface="微软雅黑" panose="020B0503020204020204" charset="-122"/>
                        </a:rPr>
                        <a:t>均值</a:t>
                      </a:r>
                    </a:p>
                  </a:txBody>
                  <a:tcPr marL="9525" marR="9525" marT="9525" marB="0" anchor="ctr"/>
                </a:tc>
                <a:tc>
                  <a:txBody>
                    <a:bodyPr/>
                    <a:lstStyle/>
                    <a:p>
                      <a:pPr algn="ctr" fontAlgn="ctr"/>
                      <a:r>
                        <a:rPr lang="en-US" altLang="zh-CN" sz="1800" b="0" i="0" u="none" strike="noStrike" dirty="0">
                          <a:solidFill>
                            <a:srgbClr val="000000"/>
                          </a:solidFill>
                          <a:effectLst/>
                          <a:latin typeface="微软雅黑" panose="020B0503020204020204" charset="-122"/>
                          <a:ea typeface="微软雅黑" panose="020B0503020204020204" charset="-122"/>
                        </a:rPr>
                        <a:t>7.5</a:t>
                      </a:r>
                    </a:p>
                  </a:txBody>
                  <a:tcPr marL="9525" marR="9525" marT="9525" marB="0" anchor="ctr"/>
                </a:tc>
                <a:extLst>
                  <a:ext uri="{0D108BD9-81ED-4DB2-BD59-A6C34878D82A}">
                    <a16:rowId xmlns:a16="http://schemas.microsoft.com/office/drawing/2014/main" val="10004"/>
                  </a:ext>
                </a:extLst>
              </a:tr>
              <a:tr h="390525">
                <a:tc>
                  <a:txBody>
                    <a:bodyPr/>
                    <a:lstStyle/>
                    <a:p>
                      <a:pPr algn="ctr" fontAlgn="ctr"/>
                      <a:r>
                        <a:rPr lang="en-US" sz="1800" b="0" i="0" u="none" strike="noStrike" dirty="0">
                          <a:solidFill>
                            <a:srgbClr val="000000"/>
                          </a:solidFill>
                          <a:effectLst/>
                          <a:latin typeface="微软雅黑" panose="020B0503020204020204" charset="-122"/>
                          <a:ea typeface="微软雅黑" panose="020B0503020204020204" charset="-122"/>
                        </a:rPr>
                        <a:t>y</a:t>
                      </a:r>
                      <a:r>
                        <a:rPr lang="zh-CN" altLang="en-US" sz="1800" b="0" i="0" u="none" strike="noStrike" dirty="0">
                          <a:solidFill>
                            <a:srgbClr val="000000"/>
                          </a:solidFill>
                          <a:effectLst/>
                          <a:latin typeface="微软雅黑" panose="020B0503020204020204" charset="-122"/>
                          <a:ea typeface="微软雅黑" panose="020B0503020204020204" charset="-122"/>
                        </a:rPr>
                        <a:t>样本方差</a:t>
                      </a:r>
                    </a:p>
                  </a:txBody>
                  <a:tcPr marL="9525" marR="9525" marT="9525" marB="0" anchor="ctr"/>
                </a:tc>
                <a:tc>
                  <a:txBody>
                    <a:bodyPr/>
                    <a:lstStyle/>
                    <a:p>
                      <a:pPr algn="ctr" fontAlgn="ctr"/>
                      <a:r>
                        <a:rPr lang="en-US" altLang="zh-CN" sz="1800" b="0" i="0" u="none" strike="noStrike" dirty="0">
                          <a:solidFill>
                            <a:srgbClr val="000000"/>
                          </a:solidFill>
                          <a:effectLst/>
                          <a:latin typeface="微软雅黑" panose="020B0503020204020204" charset="-122"/>
                          <a:ea typeface="微软雅黑" panose="020B0503020204020204" charset="-122"/>
                        </a:rPr>
                        <a:t>4.125</a:t>
                      </a:r>
                    </a:p>
                  </a:txBody>
                  <a:tcPr marL="9525" marR="9525" marT="9525" marB="0" anchor="ctr"/>
                </a:tc>
                <a:extLst>
                  <a:ext uri="{0D108BD9-81ED-4DB2-BD59-A6C34878D82A}">
                    <a16:rowId xmlns:a16="http://schemas.microsoft.com/office/drawing/2014/main" val="10005"/>
                  </a:ext>
                </a:extLst>
              </a:tr>
              <a:tr h="572135">
                <a:tc>
                  <a:txBody>
                    <a:bodyPr/>
                    <a:lstStyle/>
                    <a:p>
                      <a:pPr algn="ctr" fontAlgn="b"/>
                      <a:r>
                        <a:rPr lang="en-US" altLang="zh-CN" sz="1800" b="0" i="0" u="none" strike="noStrike">
                          <a:solidFill>
                            <a:srgbClr val="000000"/>
                          </a:solidFill>
                          <a:effectLst/>
                          <a:latin typeface="微软雅黑" panose="020B0503020204020204" charset="-122"/>
                          <a:ea typeface="微软雅黑" panose="020B0503020204020204" charset="-122"/>
                        </a:rPr>
                        <a:t>x</a:t>
                      </a:r>
                      <a:r>
                        <a:rPr lang="zh-CN" altLang="en-US" sz="1800" b="0" i="0" u="none" strike="noStrike">
                          <a:solidFill>
                            <a:srgbClr val="000000"/>
                          </a:solidFill>
                          <a:effectLst/>
                          <a:latin typeface="微软雅黑" panose="020B0503020204020204" charset="-122"/>
                          <a:ea typeface="微软雅黑" panose="020B0503020204020204" charset="-122"/>
                        </a:rPr>
                        <a:t>与</a:t>
                      </a:r>
                      <a:r>
                        <a:rPr lang="en-US" altLang="zh-CN" sz="1800" b="0" i="0" u="none" strike="noStrike">
                          <a:solidFill>
                            <a:srgbClr val="000000"/>
                          </a:solidFill>
                          <a:effectLst/>
                          <a:latin typeface="微软雅黑" panose="020B0503020204020204" charset="-122"/>
                          <a:ea typeface="微软雅黑" panose="020B0503020204020204" charset="-122"/>
                        </a:rPr>
                        <a:t>y</a:t>
                      </a:r>
                      <a:r>
                        <a:rPr lang="zh-CN" altLang="en-US" sz="1800" b="0" i="0" u="none" strike="noStrike">
                          <a:solidFill>
                            <a:srgbClr val="000000"/>
                          </a:solidFill>
                          <a:effectLst/>
                          <a:latin typeface="微软雅黑" panose="020B0503020204020204" charset="-122"/>
                          <a:ea typeface="微软雅黑" panose="020B0503020204020204" charset="-122"/>
                        </a:rPr>
                        <a:t>的相关系数</a:t>
                      </a:r>
                    </a:p>
                  </a:txBody>
                  <a:tcPr marL="9525" marR="9525" marT="9525" marB="0" anchor="b"/>
                </a:tc>
                <a:tc>
                  <a:txBody>
                    <a:bodyPr/>
                    <a:lstStyle/>
                    <a:p>
                      <a:pPr algn="ctr" fontAlgn="ctr"/>
                      <a:r>
                        <a:rPr lang="en-US" altLang="zh-CN" sz="1800" b="0" i="0" u="none" strike="noStrike">
                          <a:solidFill>
                            <a:srgbClr val="000000"/>
                          </a:solidFill>
                          <a:effectLst/>
                          <a:latin typeface="微软雅黑" panose="020B0503020204020204" charset="-122"/>
                          <a:ea typeface="微软雅黑" panose="020B0503020204020204" charset="-122"/>
                        </a:rPr>
                        <a:t>0.816</a:t>
                      </a:r>
                    </a:p>
                  </a:txBody>
                  <a:tcPr marL="9525" marR="9525" marT="9525" marB="0" anchor="ctr"/>
                </a:tc>
                <a:extLst>
                  <a:ext uri="{0D108BD9-81ED-4DB2-BD59-A6C34878D82A}">
                    <a16:rowId xmlns:a16="http://schemas.microsoft.com/office/drawing/2014/main" val="10006"/>
                  </a:ext>
                </a:extLst>
              </a:tr>
              <a:tr h="573405">
                <a:tc>
                  <a:txBody>
                    <a:bodyPr/>
                    <a:lstStyle/>
                    <a:p>
                      <a:pPr algn="ctr" fontAlgn="b"/>
                      <a:r>
                        <a:rPr lang="zh-CN" altLang="en-US" sz="1800" b="0" i="0" u="none" strike="noStrike">
                          <a:solidFill>
                            <a:srgbClr val="000000"/>
                          </a:solidFill>
                          <a:effectLst/>
                          <a:latin typeface="微软雅黑" panose="020B0503020204020204" charset="-122"/>
                          <a:ea typeface="微软雅黑" panose="020B0503020204020204" charset="-122"/>
                        </a:rPr>
                        <a:t>线性回归拟合直线</a:t>
                      </a:r>
                    </a:p>
                  </a:txBody>
                  <a:tcPr marL="9525" marR="9525" marT="9525" marB="0" anchor="b"/>
                </a:tc>
                <a:tc>
                  <a:txBody>
                    <a:bodyPr/>
                    <a:lstStyle/>
                    <a:p>
                      <a:pPr algn="ctr" fontAlgn="ctr"/>
                      <a:r>
                        <a:rPr lang="en-US" sz="1800" b="0" i="1" u="none" strike="noStrike" dirty="0">
                          <a:solidFill>
                            <a:srgbClr val="000000"/>
                          </a:solidFill>
                          <a:effectLst/>
                          <a:latin typeface="微软雅黑" panose="020B0503020204020204" charset="-122"/>
                          <a:ea typeface="微软雅黑" panose="020B0503020204020204" charset="-122"/>
                        </a:rPr>
                        <a:t>y</a:t>
                      </a:r>
                      <a:r>
                        <a:rPr lang="en-US" sz="1800" b="0" i="0" u="none" strike="noStrike" dirty="0">
                          <a:solidFill>
                            <a:srgbClr val="000000"/>
                          </a:solidFill>
                          <a:effectLst/>
                          <a:latin typeface="微软雅黑" panose="020B0503020204020204" charset="-122"/>
                          <a:ea typeface="微软雅黑" panose="020B0503020204020204" charset="-122"/>
                        </a:rPr>
                        <a:t> = 3.00 + 0.500</a:t>
                      </a:r>
                      <a:r>
                        <a:rPr lang="en-US" sz="1800" b="0" i="1" u="none" strike="noStrike" dirty="0">
                          <a:solidFill>
                            <a:srgbClr val="000000"/>
                          </a:solidFill>
                          <a:effectLst/>
                          <a:latin typeface="微软雅黑" panose="020B0503020204020204" charset="-122"/>
                          <a:ea typeface="微软雅黑" panose="020B0503020204020204" charset="-122"/>
                        </a:rPr>
                        <a:t>x</a:t>
                      </a:r>
                    </a:p>
                  </a:txBody>
                  <a:tcPr marL="9525" marR="9525" marT="9525" marB="0" anchor="ctr"/>
                </a:tc>
                <a:extLst>
                  <a:ext uri="{0D108BD9-81ED-4DB2-BD59-A6C34878D82A}">
                    <a16:rowId xmlns:a16="http://schemas.microsoft.com/office/drawing/2014/main" val="10007"/>
                  </a:ext>
                </a:extLst>
              </a:tr>
              <a:tr h="390525">
                <a:tc>
                  <a:txBody>
                    <a:bodyPr/>
                    <a:lstStyle/>
                    <a:p>
                      <a:pPr marL="0" marR="0" indent="0" algn="ctr" defTabSz="914400" rtl="0" eaLnBrk="1" fontAlgn="b" latinLnBrk="0" hangingPunct="1">
                        <a:lnSpc>
                          <a:spcPct val="100000"/>
                        </a:lnSpc>
                        <a:spcBef>
                          <a:spcPts val="0"/>
                        </a:spcBef>
                        <a:spcAft>
                          <a:spcPts val="0"/>
                        </a:spcAft>
                        <a:buClr>
                          <a:srgbClr val="000000"/>
                        </a:buClr>
                        <a:buSzTx/>
                        <a:buFont typeface="Arial" panose="020B0604020202020204"/>
                        <a:buNone/>
                        <a:defRPr/>
                      </a:pPr>
                      <a:r>
                        <a:rPr lang="zh-CN" altLang="en-US" sz="1800" b="0" i="0" u="none" strike="noStrike" dirty="0">
                          <a:solidFill>
                            <a:srgbClr val="000000"/>
                          </a:solidFill>
                          <a:effectLst/>
                          <a:latin typeface="微软雅黑" panose="020B0503020204020204" charset="-122"/>
                          <a:ea typeface="微软雅黑" panose="020B0503020204020204" charset="-122"/>
                        </a:rPr>
                        <a:t>可决系数</a:t>
                      </a:r>
                      <a:r>
                        <a:rPr lang="en-US" altLang="zh-CN" sz="1800" b="0" i="0" u="none" strike="noStrike" cap="none" dirty="0">
                          <a:solidFill>
                            <a:schemeClr val="tx1"/>
                          </a:solidFill>
                          <a:effectLst/>
                          <a:latin typeface="微软雅黑" panose="020B0503020204020204" charset="-122"/>
                          <a:ea typeface="微软雅黑" panose="020B0503020204020204" charset="-122"/>
                          <a:cs typeface="+mn-cs"/>
                          <a:sym typeface="Arial" panose="020B0604020202020204"/>
                        </a:rPr>
                        <a:t>R</a:t>
                      </a:r>
                      <a:r>
                        <a:rPr lang="en-US" altLang="zh-CN" sz="1800" b="0" i="0" u="none" strike="noStrike" cap="none" baseline="30000" dirty="0">
                          <a:solidFill>
                            <a:schemeClr val="tx1"/>
                          </a:solidFill>
                          <a:effectLst/>
                          <a:latin typeface="微软雅黑" panose="020B0503020204020204" charset="-122"/>
                          <a:ea typeface="微软雅黑" panose="020B0503020204020204" charset="-122"/>
                          <a:cs typeface="+mn-cs"/>
                          <a:sym typeface="Arial" panose="020B0604020202020204"/>
                        </a:rPr>
                        <a:t>2</a:t>
                      </a:r>
                      <a:endParaRPr lang="zh-CN" altLang="zh-CN" sz="1800" b="0" i="0" u="none" strike="noStrike" cap="none" dirty="0">
                        <a:solidFill>
                          <a:schemeClr val="tx1"/>
                        </a:solidFill>
                        <a:effectLst/>
                        <a:latin typeface="微软雅黑" panose="020B0503020204020204" charset="-122"/>
                        <a:ea typeface="微软雅黑" panose="020B0503020204020204" charset="-122"/>
                        <a:cs typeface="+mn-cs"/>
                        <a:sym typeface="Arial" panose="020B0604020202020204"/>
                      </a:endParaRPr>
                    </a:p>
                  </a:txBody>
                  <a:tcPr marL="9525" marR="9525" marT="9525" marB="0" anchor="b"/>
                </a:tc>
                <a:tc>
                  <a:txBody>
                    <a:bodyPr/>
                    <a:lstStyle/>
                    <a:p>
                      <a:pPr algn="ctr" fontAlgn="ctr"/>
                      <a:r>
                        <a:rPr lang="en-US" altLang="zh-CN" sz="1800" b="0" i="0" u="none" strike="noStrike" dirty="0">
                          <a:solidFill>
                            <a:srgbClr val="000000"/>
                          </a:solidFill>
                          <a:effectLst/>
                          <a:latin typeface="微软雅黑" panose="020B0503020204020204" charset="-122"/>
                          <a:ea typeface="微软雅黑" panose="020B0503020204020204" charset="-122"/>
                        </a:rPr>
                        <a:t>0.67</a:t>
                      </a:r>
                    </a:p>
                  </a:txBody>
                  <a:tcPr marL="9525" marR="9525" marT="9525" marB="0" anchor="ctr"/>
                </a:tc>
                <a:extLst>
                  <a:ext uri="{0D108BD9-81ED-4DB2-BD59-A6C34878D82A}">
                    <a16:rowId xmlns:a16="http://schemas.microsoft.com/office/drawing/2014/main" val="10008"/>
                  </a:ext>
                </a:extLst>
              </a:tr>
            </a:tbl>
          </a:graphicData>
        </a:graphic>
      </p:graphicFrame>
      <p:sp>
        <p:nvSpPr>
          <p:cNvPr id="3" name="文本框 2">
            <a:extLst>
              <a:ext uri="{FF2B5EF4-FFF2-40B4-BE49-F238E27FC236}">
                <a16:creationId xmlns:a16="http://schemas.microsoft.com/office/drawing/2014/main" id="{3FBCA98D-2023-40BD-9BA3-51ABCC12F577}"/>
              </a:ext>
            </a:extLst>
          </p:cNvPr>
          <p:cNvSpPr txBox="1"/>
          <p:nvPr/>
        </p:nvSpPr>
        <p:spPr>
          <a:xfrm>
            <a:off x="6960096" y="3300953"/>
            <a:ext cx="4464496" cy="400110"/>
          </a:xfrm>
          <a:prstGeom prst="rect">
            <a:avLst/>
          </a:prstGeom>
          <a:noFill/>
        </p:spPr>
        <p:txBody>
          <a:bodyPr wrap="square" rtlCol="0">
            <a:spAutoFit/>
          </a:bodyPr>
          <a:lstStyle/>
          <a:p>
            <a:r>
              <a:rPr lang="zh-CN" altLang="en-US" sz="2000" dirty="0">
                <a:latin typeface="微软雅黑" panose="020B0503020204020204" charset="-122"/>
                <a:ea typeface="微软雅黑" panose="020B0503020204020204" charset="-122"/>
              </a:rPr>
              <a:t>共性找到了，但，四组间的差别呢？</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1"/>
          <p:cNvSpPr txBox="1"/>
          <p:nvPr/>
        </p:nvSpPr>
        <p:spPr>
          <a:xfrm>
            <a:off x="479376" y="116632"/>
            <a:ext cx="4868117" cy="529569"/>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zh-CN" altLang="en-US" b="1" dirty="0">
                <a:solidFill>
                  <a:srgbClr val="2965AB"/>
                </a:solidFill>
                <a:sym typeface="+mn-ea"/>
              </a:rPr>
              <a:t>数据可视化的意义</a:t>
            </a:r>
            <a:endParaRPr kumimoji="1" lang="zh-CN" altLang="en-US" b="1" dirty="0">
              <a:solidFill>
                <a:srgbClr val="2965AB"/>
              </a:solidFill>
            </a:endParaRPr>
          </a:p>
        </p:txBody>
      </p:sp>
      <p:sp>
        <p:nvSpPr>
          <p:cNvPr id="5" name="Rectangle 3"/>
          <p:cNvSpPr txBox="1">
            <a:spLocks noChangeArrowheads="1"/>
          </p:cNvSpPr>
          <p:nvPr/>
        </p:nvSpPr>
        <p:spPr>
          <a:xfrm>
            <a:off x="498104" y="1052736"/>
            <a:ext cx="10081120" cy="489654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buClr>
                <a:srgbClr val="2965AB"/>
              </a:buClr>
              <a:buSzPct val="100000"/>
            </a:pPr>
            <a:r>
              <a:rPr lang="zh-CN" altLang="en-US" sz="2000" b="1" dirty="0">
                <a:solidFill>
                  <a:srgbClr val="2965AB"/>
                </a:solidFill>
                <a:sym typeface="+mn-ea"/>
              </a:rPr>
              <a:t>Anascombe四重奏：可视化的神奇</a:t>
            </a:r>
            <a:endParaRPr lang="zh-CN" altLang="en-US" sz="2000" b="1" dirty="0">
              <a:solidFill>
                <a:srgbClr val="2965AB"/>
              </a:solidFill>
            </a:endParaRPr>
          </a:p>
          <a:p>
            <a:pPr lvl="1" algn="l">
              <a:lnSpc>
                <a:spcPct val="100000"/>
              </a:lnSpc>
              <a:buClr>
                <a:srgbClr val="2965AB"/>
              </a:buClr>
              <a:buSzPct val="100000"/>
            </a:pPr>
            <a:r>
              <a:rPr lang="zh-CN" altLang="en-US" sz="2000" dirty="0">
                <a:latin typeface="微软雅黑" panose="020B0503020204020204" charset="-122"/>
                <a:ea typeface="微软雅黑" panose="020B0503020204020204" charset="-122"/>
                <a:sym typeface="+mn-ea"/>
              </a:rPr>
              <a:t>数据可视化之后，能否看出四组数据的差别？</a:t>
            </a:r>
            <a:endParaRPr lang="zh-CN" altLang="zh-CN" sz="2000" dirty="0"/>
          </a:p>
          <a:p>
            <a:pPr lvl="1" algn="l">
              <a:lnSpc>
                <a:spcPct val="100000"/>
              </a:lnSpc>
              <a:buClr>
                <a:srgbClr val="2965AB"/>
              </a:buClr>
              <a:buSzPct val="100000"/>
            </a:pPr>
            <a:endParaRPr lang="en-US" sz="2000" dirty="0"/>
          </a:p>
          <a:p>
            <a:pPr lvl="1">
              <a:lnSpc>
                <a:spcPct val="100000"/>
              </a:lnSpc>
              <a:buClr>
                <a:srgbClr val="2965AB"/>
              </a:buClr>
              <a:buSzPct val="100000"/>
            </a:pPr>
            <a:endParaRPr lang="en-US" sz="2000" dirty="0"/>
          </a:p>
        </p:txBody>
      </p:sp>
      <p:grpSp>
        <p:nvGrpSpPr>
          <p:cNvPr id="2" name="组合 1">
            <a:extLst>
              <a:ext uri="{FF2B5EF4-FFF2-40B4-BE49-F238E27FC236}">
                <a16:creationId xmlns:a16="http://schemas.microsoft.com/office/drawing/2014/main" id="{DCF7E828-110F-49FD-A134-11CB7F85F5EF}"/>
              </a:ext>
            </a:extLst>
          </p:cNvPr>
          <p:cNvGrpSpPr/>
          <p:nvPr/>
        </p:nvGrpSpPr>
        <p:grpSpPr>
          <a:xfrm>
            <a:off x="498104" y="1842770"/>
            <a:ext cx="6410960" cy="5015230"/>
            <a:chOff x="2985770" y="1821180"/>
            <a:chExt cx="6410960" cy="5015230"/>
          </a:xfrm>
        </p:grpSpPr>
        <p:pic>
          <p:nvPicPr>
            <p:cNvPr id="7" name="图片 6"/>
            <p:cNvPicPr>
              <a:picLocks noChangeAspect="1"/>
            </p:cNvPicPr>
            <p:nvPr/>
          </p:nvPicPr>
          <p:blipFill>
            <a:blip r:embed="rId3"/>
            <a:stretch>
              <a:fillRect/>
            </a:stretch>
          </p:blipFill>
          <p:spPr>
            <a:xfrm>
              <a:off x="2985770" y="1821180"/>
              <a:ext cx="3211830" cy="2506980"/>
            </a:xfrm>
            <a:prstGeom prst="rect">
              <a:avLst/>
            </a:prstGeom>
          </p:spPr>
        </p:pic>
        <p:pic>
          <p:nvPicPr>
            <p:cNvPr id="8" name="图片 7"/>
            <p:cNvPicPr>
              <a:picLocks noChangeAspect="1"/>
            </p:cNvPicPr>
            <p:nvPr/>
          </p:nvPicPr>
          <p:blipFill>
            <a:blip r:embed="rId4"/>
            <a:stretch>
              <a:fillRect/>
            </a:stretch>
          </p:blipFill>
          <p:spPr>
            <a:xfrm>
              <a:off x="6169025" y="1821180"/>
              <a:ext cx="3227070" cy="2518410"/>
            </a:xfrm>
            <a:prstGeom prst="rect">
              <a:avLst/>
            </a:prstGeom>
          </p:spPr>
        </p:pic>
        <p:pic>
          <p:nvPicPr>
            <p:cNvPr id="9" name="图片 8"/>
            <p:cNvPicPr>
              <a:picLocks noChangeAspect="1"/>
            </p:cNvPicPr>
            <p:nvPr/>
          </p:nvPicPr>
          <p:blipFill>
            <a:blip r:embed="rId5"/>
            <a:stretch>
              <a:fillRect/>
            </a:stretch>
          </p:blipFill>
          <p:spPr>
            <a:xfrm>
              <a:off x="2985770" y="4328160"/>
              <a:ext cx="3183255" cy="2483485"/>
            </a:xfrm>
            <a:prstGeom prst="rect">
              <a:avLst/>
            </a:prstGeom>
          </p:spPr>
        </p:pic>
        <p:pic>
          <p:nvPicPr>
            <p:cNvPr id="10" name="图片 9"/>
            <p:cNvPicPr>
              <a:picLocks noChangeAspect="1"/>
            </p:cNvPicPr>
            <p:nvPr/>
          </p:nvPicPr>
          <p:blipFill>
            <a:blip r:embed="rId6"/>
            <a:stretch>
              <a:fillRect/>
            </a:stretch>
          </p:blipFill>
          <p:spPr>
            <a:xfrm>
              <a:off x="6197600" y="4339590"/>
              <a:ext cx="3199130" cy="2496820"/>
            </a:xfrm>
            <a:prstGeom prst="rect">
              <a:avLst/>
            </a:prstGeom>
          </p:spPr>
        </p:pic>
      </p:grpSp>
      <p:sp>
        <p:nvSpPr>
          <p:cNvPr id="3" name="文本框 2">
            <a:extLst>
              <a:ext uri="{FF2B5EF4-FFF2-40B4-BE49-F238E27FC236}">
                <a16:creationId xmlns:a16="http://schemas.microsoft.com/office/drawing/2014/main" id="{C3B4FE12-D482-4C25-BB76-3856930B251C}"/>
              </a:ext>
            </a:extLst>
          </p:cNvPr>
          <p:cNvSpPr txBox="1"/>
          <p:nvPr/>
        </p:nvSpPr>
        <p:spPr>
          <a:xfrm>
            <a:off x="7392144" y="2132856"/>
            <a:ext cx="4680520" cy="1886286"/>
          </a:xfrm>
          <a:prstGeom prst="rect">
            <a:avLst/>
          </a:prstGeom>
          <a:noFill/>
        </p:spPr>
        <p:txBody>
          <a:bodyPr wrap="square" rtlCol="0">
            <a:spAutoFit/>
          </a:bodyPr>
          <a:lstStyle/>
          <a:p>
            <a:pPr>
              <a:lnSpc>
                <a:spcPct val="150000"/>
              </a:lnSpc>
            </a:pPr>
            <a:r>
              <a:rPr lang="zh-CN" altLang="en-US" sz="2000" dirty="0"/>
              <a:t>为什么要学习数据可视化？</a:t>
            </a:r>
            <a:endParaRPr lang="en-US" altLang="zh-CN" sz="2000" dirty="0"/>
          </a:p>
          <a:p>
            <a:pPr>
              <a:lnSpc>
                <a:spcPct val="150000"/>
              </a:lnSpc>
            </a:pPr>
            <a:r>
              <a:rPr lang="zh-CN" altLang="en-US" sz="2000" dirty="0">
                <a:solidFill>
                  <a:srgbClr val="FF00FF"/>
                </a:solidFill>
              </a:rPr>
              <a:t>化枯燥为美观，化隐藏为显露，化模糊为清晰</a:t>
            </a:r>
            <a:r>
              <a:rPr lang="zh-CN" altLang="en-US" sz="2000" dirty="0"/>
              <a:t>。</a:t>
            </a:r>
            <a:endParaRPr lang="en-US" altLang="zh-CN" sz="2000" dirty="0"/>
          </a:p>
          <a:p>
            <a:pPr>
              <a:lnSpc>
                <a:spcPct val="150000"/>
              </a:lnSpc>
            </a:pPr>
            <a:r>
              <a:rPr lang="zh-CN" altLang="en-US" sz="2000" dirty="0"/>
              <a:t>这就是数据可视化的神奇！</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1"/>
          <p:cNvSpPr txBox="1"/>
          <p:nvPr/>
        </p:nvSpPr>
        <p:spPr>
          <a:xfrm>
            <a:off x="479376" y="116632"/>
            <a:ext cx="4868117" cy="529569"/>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kumimoji="1" lang="zh-CN" altLang="en-US" b="1" dirty="0">
                <a:solidFill>
                  <a:srgbClr val="2965AB"/>
                </a:solidFill>
              </a:rPr>
              <a:t>南丁格尔玫瑰图</a:t>
            </a:r>
          </a:p>
        </p:txBody>
      </p:sp>
      <p:sp>
        <p:nvSpPr>
          <p:cNvPr id="5" name="Rectangle 3"/>
          <p:cNvSpPr txBox="1">
            <a:spLocks noChangeArrowheads="1"/>
          </p:cNvSpPr>
          <p:nvPr/>
        </p:nvSpPr>
        <p:spPr>
          <a:xfrm>
            <a:off x="498104" y="1052736"/>
            <a:ext cx="10081120" cy="489654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lnSpc>
                <a:spcPct val="100000"/>
              </a:lnSpc>
              <a:buClr>
                <a:srgbClr val="2965AB"/>
              </a:buClr>
              <a:buSzPct val="100000"/>
            </a:pPr>
            <a:r>
              <a:rPr lang="zh-CN" altLang="en-US" sz="2000" dirty="0"/>
              <a:t>花瓣代表月份，面积代表克里米亚战争中医院里英军死亡人数，颜色代表死亡原因。灰白色</a:t>
            </a:r>
            <a:r>
              <a:rPr lang="en-US" altLang="zh-CN" sz="2000" dirty="0"/>
              <a:t>—— </a:t>
            </a:r>
            <a:r>
              <a:rPr lang="zh-CN" altLang="en-US" sz="2000" dirty="0"/>
              <a:t>死于感染（主要由于卫生状况差所致），粉红色</a:t>
            </a:r>
            <a:r>
              <a:rPr lang="en-US" altLang="zh-CN" sz="2000" dirty="0"/>
              <a:t>—— </a:t>
            </a:r>
            <a:r>
              <a:rPr lang="zh-CN" altLang="en-US" sz="2000" dirty="0"/>
              <a:t>死于战场重伤，灰黑色 </a:t>
            </a:r>
            <a:r>
              <a:rPr lang="en-US" altLang="zh-CN" sz="2000" dirty="0"/>
              <a:t>—— </a:t>
            </a:r>
            <a:r>
              <a:rPr lang="zh-CN" altLang="en-US" sz="2000" dirty="0"/>
              <a:t>死于其他原因。</a:t>
            </a:r>
            <a:endParaRPr lang="en-US" altLang="zh-CN" sz="2000" dirty="0"/>
          </a:p>
          <a:p>
            <a:pPr lvl="1">
              <a:lnSpc>
                <a:spcPct val="100000"/>
              </a:lnSpc>
              <a:buClr>
                <a:srgbClr val="2965AB"/>
              </a:buClr>
              <a:buSzPct val="100000"/>
            </a:pPr>
            <a:endParaRPr lang="zh-CN" altLang="zh-CN" sz="2000" dirty="0"/>
          </a:p>
          <a:p>
            <a:pPr lvl="1">
              <a:lnSpc>
                <a:spcPct val="100000"/>
              </a:lnSpc>
              <a:buClr>
                <a:srgbClr val="2965AB"/>
              </a:buClr>
              <a:buSzPct val="100000"/>
            </a:pPr>
            <a:endParaRPr lang="en-US" sz="2000" dirty="0"/>
          </a:p>
        </p:txBody>
      </p:sp>
      <p:pic>
        <p:nvPicPr>
          <p:cNvPr id="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9920" y="2204720"/>
            <a:ext cx="6992620" cy="4211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矩形 2"/>
          <p:cNvSpPr/>
          <p:nvPr/>
        </p:nvSpPr>
        <p:spPr>
          <a:xfrm>
            <a:off x="7824192" y="2060848"/>
            <a:ext cx="3672408" cy="3970318"/>
          </a:xfrm>
          <a:prstGeom prst="rect">
            <a:avLst/>
          </a:prstGeom>
        </p:spPr>
        <p:txBody>
          <a:bodyPr wrap="square">
            <a:spAutoFit/>
          </a:bodyPr>
          <a:lstStyle/>
          <a:p>
            <a:pPr indent="457200"/>
            <a:r>
              <a:rPr lang="zh-CN" altLang="en-US" dirty="0"/>
              <a:t>从右图看出什么信息？</a:t>
            </a:r>
            <a:endParaRPr lang="en-US" altLang="zh-CN" dirty="0"/>
          </a:p>
          <a:p>
            <a:pPr indent="457200"/>
            <a:r>
              <a:rPr lang="zh-CN" altLang="en-US" dirty="0"/>
              <a:t>死于感染的人数大大多于受伤而死的人？</a:t>
            </a:r>
            <a:r>
              <a:rPr lang="zh-CN" altLang="en-US" dirty="0">
                <a:solidFill>
                  <a:srgbClr val="FF0000"/>
                </a:solidFill>
              </a:rPr>
              <a:t>大部分军人不是死于敌人，而是死于落后的护理！</a:t>
            </a:r>
            <a:endParaRPr lang="en-US" altLang="zh-CN" dirty="0"/>
          </a:p>
          <a:p>
            <a:pPr indent="457200"/>
            <a:r>
              <a:rPr lang="zh-CN" altLang="en-US" dirty="0"/>
              <a:t>左图呢？仍然是死于感染的多于其它因素，但死亡人数已经大大减少。为什么？</a:t>
            </a:r>
            <a:endParaRPr lang="en-US" altLang="zh-CN" dirty="0"/>
          </a:p>
          <a:p>
            <a:pPr indent="457200"/>
            <a:r>
              <a:rPr lang="zh-CN" altLang="en-US" dirty="0"/>
              <a:t>右图是</a:t>
            </a:r>
            <a:r>
              <a:rPr lang="en-US" altLang="zh-CN" dirty="0"/>
              <a:t>1855</a:t>
            </a:r>
            <a:r>
              <a:rPr lang="zh-CN" altLang="en-US" dirty="0"/>
              <a:t>年</a:t>
            </a:r>
            <a:r>
              <a:rPr lang="en-US" altLang="zh-CN" dirty="0"/>
              <a:t>3</a:t>
            </a:r>
            <a:r>
              <a:rPr lang="zh-CN" altLang="en-US" dirty="0"/>
              <a:t>月之前，左图是</a:t>
            </a:r>
            <a:r>
              <a:rPr lang="en-US" altLang="zh-CN" dirty="0"/>
              <a:t>1855</a:t>
            </a:r>
            <a:r>
              <a:rPr lang="zh-CN" altLang="en-US" dirty="0"/>
              <a:t>年</a:t>
            </a:r>
            <a:r>
              <a:rPr lang="en-US" altLang="zh-CN" dirty="0"/>
              <a:t>4</a:t>
            </a:r>
            <a:r>
              <a:rPr lang="zh-CN" altLang="en-US" dirty="0"/>
              <a:t>月之后。</a:t>
            </a:r>
            <a:r>
              <a:rPr lang="en-US" altLang="zh-CN" dirty="0"/>
              <a:t>1855</a:t>
            </a:r>
            <a:r>
              <a:rPr lang="zh-CN" altLang="en-US" dirty="0"/>
              <a:t>年</a:t>
            </a:r>
            <a:r>
              <a:rPr lang="en-US" altLang="zh-CN" dirty="0"/>
              <a:t>3</a:t>
            </a:r>
            <a:r>
              <a:rPr lang="zh-CN" altLang="en-US" dirty="0"/>
              <a:t>月发生了什么？</a:t>
            </a:r>
            <a:endParaRPr lang="en-US" altLang="zh-CN" dirty="0"/>
          </a:p>
          <a:p>
            <a:pPr indent="457200"/>
            <a:r>
              <a:rPr lang="zh-CN" altLang="en-US" dirty="0"/>
              <a:t>应南丁格尔的请求，</a:t>
            </a:r>
            <a:r>
              <a:rPr lang="zh-CN" altLang="zh-CN" dirty="0"/>
              <a:t>英国派出的</a:t>
            </a:r>
            <a:r>
              <a:rPr lang="zh-CN" altLang="zh-CN" dirty="0">
                <a:solidFill>
                  <a:srgbClr val="FF0000"/>
                </a:solidFill>
              </a:rPr>
              <a:t>卫生委员会</a:t>
            </a:r>
            <a:r>
              <a:rPr lang="zh-CN" altLang="zh-CN" dirty="0"/>
              <a:t>到达战区，积极改善</a:t>
            </a:r>
            <a:r>
              <a:rPr lang="zh-CN" altLang="en-US" dirty="0"/>
              <a:t>了</a:t>
            </a:r>
            <a:r>
              <a:rPr lang="zh-CN" altLang="zh-CN" dirty="0"/>
              <a:t>医院医疗卫生状况</a:t>
            </a:r>
            <a:r>
              <a:rPr lang="zh-CN" altLang="en-US" dirty="0"/>
              <a:t>。</a:t>
            </a:r>
            <a:endParaRPr lang="en-US" altLang="zh-CN" dirty="0"/>
          </a:p>
          <a:p>
            <a:pPr indent="457200"/>
            <a:r>
              <a:rPr lang="zh-CN" altLang="en-US" dirty="0"/>
              <a:t>玫瑰图的功效。</a:t>
            </a:r>
            <a:endParaRPr lang="en-US" altLang="zh-C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1"/>
          <p:cNvSpPr txBox="1"/>
          <p:nvPr/>
        </p:nvSpPr>
        <p:spPr>
          <a:xfrm>
            <a:off x="479376" y="116632"/>
            <a:ext cx="4868117" cy="529569"/>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kumimoji="1" lang="zh-CN" altLang="en-US" b="1" dirty="0">
                <a:solidFill>
                  <a:srgbClr val="2965AB"/>
                </a:solidFill>
              </a:rPr>
              <a:t>总统选情可视化</a:t>
            </a:r>
          </a:p>
        </p:txBody>
      </p:sp>
      <p:sp>
        <p:nvSpPr>
          <p:cNvPr id="5" name="Rectangle 3"/>
          <p:cNvSpPr txBox="1">
            <a:spLocks noChangeArrowheads="1"/>
          </p:cNvSpPr>
          <p:nvPr/>
        </p:nvSpPr>
        <p:spPr>
          <a:xfrm>
            <a:off x="498104" y="1052736"/>
            <a:ext cx="10081120" cy="489654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buClr>
                <a:srgbClr val="2965AB"/>
              </a:buClr>
              <a:buSzPct val="100000"/>
            </a:pPr>
            <a:r>
              <a:rPr lang="zh-CN" altLang="en-US" sz="2000" b="1" dirty="0">
                <a:solidFill>
                  <a:srgbClr val="2965AB"/>
                </a:solidFill>
              </a:rPr>
              <a:t>经典数据可视化</a:t>
            </a:r>
            <a:endParaRPr lang="en-US" sz="2000" b="1" dirty="0">
              <a:solidFill>
                <a:srgbClr val="2965AB"/>
              </a:solidFill>
            </a:endParaRPr>
          </a:p>
          <a:p>
            <a:pPr lvl="1">
              <a:lnSpc>
                <a:spcPct val="100000"/>
              </a:lnSpc>
              <a:buClr>
                <a:srgbClr val="2965AB"/>
              </a:buClr>
              <a:buSzPct val="100000"/>
            </a:pPr>
            <a:endParaRPr lang="zh-CN" altLang="zh-CN" sz="2000" dirty="0"/>
          </a:p>
          <a:p>
            <a:pPr lvl="1">
              <a:lnSpc>
                <a:spcPct val="100000"/>
              </a:lnSpc>
              <a:buClr>
                <a:srgbClr val="2965AB"/>
              </a:buClr>
              <a:buSzPct val="100000"/>
            </a:pPr>
            <a:endParaRPr lang="zh-CN" altLang="zh-CN" sz="2000" dirty="0"/>
          </a:p>
          <a:p>
            <a:pPr lvl="1">
              <a:lnSpc>
                <a:spcPct val="100000"/>
              </a:lnSpc>
              <a:buClr>
                <a:srgbClr val="2965AB"/>
              </a:buClr>
              <a:buSzPct val="100000"/>
            </a:pPr>
            <a:endParaRPr lang="en-US" sz="2000" dirty="0"/>
          </a:p>
        </p:txBody>
      </p:sp>
      <p:pic>
        <p:nvPicPr>
          <p:cNvPr id="2" name="图片 1"/>
          <p:cNvPicPr>
            <a:picLocks noChangeAspect="1"/>
          </p:cNvPicPr>
          <p:nvPr/>
        </p:nvPicPr>
        <p:blipFill>
          <a:blip r:embed="rId3"/>
          <a:stretch>
            <a:fillRect/>
          </a:stretch>
        </p:blipFill>
        <p:spPr>
          <a:xfrm>
            <a:off x="2797175" y="1052830"/>
            <a:ext cx="7781925" cy="537210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txBox="1"/>
          <p:nvPr/>
        </p:nvSpPr>
        <p:spPr>
          <a:xfrm>
            <a:off x="479376" y="188640"/>
            <a:ext cx="4868117" cy="529569"/>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kumimoji="1" lang="zh-CN" altLang="en-US" b="1" dirty="0">
                <a:solidFill>
                  <a:srgbClr val="2965AB"/>
                </a:solidFill>
              </a:rPr>
              <a:t>目录</a:t>
            </a:r>
          </a:p>
        </p:txBody>
      </p:sp>
      <p:sp>
        <p:nvSpPr>
          <p:cNvPr id="3" name="Rectangle 3"/>
          <p:cNvSpPr txBox="1">
            <a:spLocks noChangeArrowheads="1"/>
          </p:cNvSpPr>
          <p:nvPr/>
        </p:nvSpPr>
        <p:spPr>
          <a:xfrm>
            <a:off x="479376" y="1412776"/>
            <a:ext cx="10081120" cy="309634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buClr>
                <a:srgbClr val="2965AB"/>
              </a:buClr>
              <a:buSzPct val="100000"/>
            </a:pPr>
            <a:r>
              <a:rPr lang="zh-CN" altLang="en-US" sz="2400" b="1" dirty="0">
                <a:solidFill>
                  <a:srgbClr val="2965AB">
                    <a:alpha val="40000"/>
                  </a:srgbClr>
                </a:solidFill>
              </a:rPr>
              <a:t>数据可视化初探</a:t>
            </a:r>
            <a:endParaRPr lang="zh-CN" altLang="en-US" sz="2400" b="1" dirty="0">
              <a:solidFill>
                <a:srgbClr val="2965AB"/>
              </a:solidFill>
            </a:endParaRPr>
          </a:p>
          <a:p>
            <a:pPr>
              <a:lnSpc>
                <a:spcPct val="150000"/>
              </a:lnSpc>
              <a:buClr>
                <a:srgbClr val="2965AB"/>
              </a:buClr>
              <a:buSzPct val="100000"/>
            </a:pPr>
            <a:r>
              <a:rPr lang="zh-CN" altLang="en-US" sz="2400" b="1" dirty="0">
                <a:solidFill>
                  <a:srgbClr val="2965AB"/>
                </a:solidFill>
              </a:rPr>
              <a:t>数据基础</a:t>
            </a:r>
            <a:endParaRPr lang="zh-CN" altLang="en-US" sz="2400" b="1" dirty="0">
              <a:solidFill>
                <a:srgbClr val="2965AB">
                  <a:alpha val="40000"/>
                </a:srgbClr>
              </a:solidFill>
            </a:endParaRPr>
          </a:p>
          <a:p>
            <a:pPr>
              <a:lnSpc>
                <a:spcPct val="150000"/>
              </a:lnSpc>
              <a:buClr>
                <a:srgbClr val="2965AB"/>
              </a:buClr>
              <a:buSzPct val="100000"/>
            </a:pPr>
            <a:r>
              <a:rPr lang="zh-CN" altLang="en-US" sz="2400" b="1" dirty="0">
                <a:solidFill>
                  <a:srgbClr val="2965AB">
                    <a:alpha val="40000"/>
                  </a:srgbClr>
                </a:solidFill>
              </a:rPr>
              <a:t>可视化图表类型</a:t>
            </a:r>
          </a:p>
          <a:p>
            <a:pPr>
              <a:lnSpc>
                <a:spcPct val="150000"/>
              </a:lnSpc>
              <a:buClr>
                <a:srgbClr val="2965AB"/>
              </a:buClr>
              <a:buSzPct val="100000"/>
            </a:pPr>
            <a:r>
              <a:rPr lang="zh-CN" altLang="en-US" sz="2400" b="1" dirty="0">
                <a:solidFill>
                  <a:srgbClr val="2965AB">
                    <a:alpha val="40000"/>
                  </a:srgbClr>
                </a:solidFill>
                <a:sym typeface="+mn-ea"/>
              </a:rPr>
              <a:t>视觉编码</a:t>
            </a:r>
            <a:r>
              <a:rPr lang="zh-CN" altLang="en-US" sz="2400" b="1" dirty="0">
                <a:solidFill>
                  <a:srgbClr val="2965AB">
                    <a:alpha val="40000"/>
                  </a:srgbClr>
                </a:solidFill>
              </a:rPr>
              <a:t>视觉感知</a:t>
            </a:r>
          </a:p>
          <a:p>
            <a:pPr>
              <a:lnSpc>
                <a:spcPct val="150000"/>
              </a:lnSpc>
              <a:buClr>
                <a:srgbClr val="2965AB"/>
              </a:buClr>
              <a:buSzPct val="100000"/>
            </a:pPr>
            <a:r>
              <a:rPr lang="zh-CN" altLang="en-US" sz="2400" b="1" dirty="0">
                <a:solidFill>
                  <a:srgbClr val="2965AB">
                    <a:alpha val="40000"/>
                  </a:srgbClr>
                </a:solidFill>
              </a:rPr>
              <a:t>可视化软件介绍</a:t>
            </a:r>
            <a:endParaRPr lang="en-US" altLang="zh-CN" sz="2400" b="1" dirty="0">
              <a:solidFill>
                <a:srgbClr val="2965AB"/>
              </a:solidFill>
            </a:endParaRPr>
          </a:p>
          <a:p>
            <a:pPr>
              <a:lnSpc>
                <a:spcPct val="150000"/>
              </a:lnSpc>
              <a:buClr>
                <a:srgbClr val="2965AB"/>
              </a:buClr>
              <a:buSzPct val="100000"/>
            </a:pPr>
            <a:endParaRPr lang="en-US" altLang="zh-CN" sz="2400" b="1" dirty="0">
              <a:solidFill>
                <a:srgbClr val="2965AB"/>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1"/>
          <p:cNvSpPr txBox="1"/>
          <p:nvPr/>
        </p:nvSpPr>
        <p:spPr>
          <a:xfrm>
            <a:off x="479376" y="116632"/>
            <a:ext cx="4868117" cy="529569"/>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kumimoji="1" lang="zh-CN" altLang="en-US" b="1" dirty="0">
                <a:solidFill>
                  <a:srgbClr val="2965AB"/>
                </a:solidFill>
                <a:sym typeface="+mn-ea"/>
              </a:rPr>
              <a:t>数据类型</a:t>
            </a:r>
            <a:endParaRPr kumimoji="1" lang="zh-CN" altLang="en-US" b="1" dirty="0">
              <a:solidFill>
                <a:srgbClr val="2965AB"/>
              </a:solidFill>
            </a:endParaRPr>
          </a:p>
        </p:txBody>
      </p:sp>
      <p:sp>
        <p:nvSpPr>
          <p:cNvPr id="13" name="Rectangle 3"/>
          <p:cNvSpPr txBox="1">
            <a:spLocks noChangeArrowheads="1"/>
          </p:cNvSpPr>
          <p:nvPr/>
        </p:nvSpPr>
        <p:spPr>
          <a:xfrm>
            <a:off x="498104" y="1052736"/>
            <a:ext cx="10081120" cy="489654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buClr>
                <a:srgbClr val="2965AB"/>
              </a:buClr>
              <a:buSzPct val="100000"/>
            </a:pPr>
            <a:r>
              <a:rPr lang="zh-CN" altLang="en-US" sz="2000" b="1" dirty="0">
                <a:solidFill>
                  <a:srgbClr val="2965AB"/>
                </a:solidFill>
              </a:rPr>
              <a:t>结构化数据</a:t>
            </a:r>
            <a:endParaRPr lang="en-US" sz="2000" b="1" dirty="0">
              <a:solidFill>
                <a:srgbClr val="2965AB"/>
              </a:solidFill>
            </a:endParaRPr>
          </a:p>
          <a:p>
            <a:pPr lvl="1">
              <a:lnSpc>
                <a:spcPct val="100000"/>
              </a:lnSpc>
              <a:buClr>
                <a:srgbClr val="2965AB"/>
              </a:buClr>
              <a:buSzPct val="100000"/>
            </a:pPr>
            <a:r>
              <a:rPr lang="zh-CN" altLang="en-US" sz="2000" dirty="0"/>
              <a:t>表格数据</a:t>
            </a:r>
          </a:p>
          <a:p>
            <a:pPr lvl="1">
              <a:lnSpc>
                <a:spcPct val="100000"/>
              </a:lnSpc>
              <a:buClr>
                <a:srgbClr val="2965AB"/>
              </a:buClr>
              <a:buSzPct val="100000"/>
            </a:pPr>
            <a:endParaRPr lang="en-US" sz="2000" dirty="0"/>
          </a:p>
          <a:p>
            <a:pPr>
              <a:lnSpc>
                <a:spcPct val="100000"/>
              </a:lnSpc>
              <a:buClr>
                <a:srgbClr val="2965AB"/>
              </a:buClr>
              <a:buSzPct val="100000"/>
            </a:pPr>
            <a:r>
              <a:rPr lang="zh-CN" altLang="en-US" sz="2000" b="1" dirty="0">
                <a:solidFill>
                  <a:srgbClr val="2965AB"/>
                </a:solidFill>
              </a:rPr>
              <a:t>非结构化数据</a:t>
            </a:r>
            <a:endParaRPr lang="en-US" sz="2000" b="1" dirty="0">
              <a:solidFill>
                <a:srgbClr val="2965AB"/>
              </a:solidFill>
            </a:endParaRPr>
          </a:p>
          <a:p>
            <a:pPr marL="965200" lvl="1" indent="-342900" algn="l" rtl="0">
              <a:lnSpc>
                <a:spcPct val="150000"/>
              </a:lnSpc>
              <a:spcBef>
                <a:spcPts val="500"/>
              </a:spcBef>
              <a:spcAft>
                <a:spcPts val="0"/>
              </a:spcAft>
              <a:buClr>
                <a:srgbClr val="2965AB"/>
              </a:buClr>
              <a:buSzPts val="1000"/>
              <a:buFont typeface="Arial" panose="020B0604020202020204" pitchFamily="34" charset="0"/>
              <a:buChar char="•"/>
            </a:pPr>
            <a:r>
              <a:rPr lang="zh-CN" altLang="en-US" sz="2000" dirty="0">
                <a:sym typeface="+mn-ea"/>
              </a:rPr>
              <a:t>树状数据</a:t>
            </a:r>
            <a:endParaRPr lang="zh-CN" altLang="en-US" sz="2000" dirty="0"/>
          </a:p>
          <a:p>
            <a:pPr marL="965200" lvl="1" indent="-342900" algn="l" rtl="0">
              <a:lnSpc>
                <a:spcPct val="150000"/>
              </a:lnSpc>
              <a:spcBef>
                <a:spcPts val="500"/>
              </a:spcBef>
              <a:spcAft>
                <a:spcPts val="0"/>
              </a:spcAft>
              <a:buClr>
                <a:srgbClr val="2965AB"/>
              </a:buClr>
              <a:buSzPts val="1000"/>
              <a:buFont typeface="Arial" panose="020B0604020202020204" pitchFamily="34" charset="0"/>
              <a:buChar char="•"/>
            </a:pPr>
            <a:r>
              <a:rPr lang="zh-CN" altLang="en-US" sz="2000" dirty="0">
                <a:sym typeface="+mn-ea"/>
              </a:rPr>
              <a:t>网络数据</a:t>
            </a:r>
            <a:endParaRPr lang="zh-CN" altLang="en-US" sz="2000" dirty="0"/>
          </a:p>
          <a:p>
            <a:pPr marL="965200" lvl="1" indent="-342900" algn="l" rtl="0">
              <a:lnSpc>
                <a:spcPct val="150000"/>
              </a:lnSpc>
              <a:spcBef>
                <a:spcPts val="500"/>
              </a:spcBef>
              <a:spcAft>
                <a:spcPts val="0"/>
              </a:spcAft>
              <a:buClr>
                <a:srgbClr val="2965AB"/>
              </a:buClr>
              <a:buSzPts val="1000"/>
              <a:buFont typeface="Arial" panose="020B0604020202020204" pitchFamily="34" charset="0"/>
              <a:buChar char="•"/>
            </a:pPr>
            <a:r>
              <a:rPr lang="zh-CN" altLang="en-US" sz="2000" dirty="0">
                <a:sym typeface="+mn-ea"/>
              </a:rPr>
              <a:t>文本数据</a:t>
            </a:r>
            <a:endParaRPr lang="zh-CN" altLang="en-US" sz="2000" dirty="0"/>
          </a:p>
          <a:p>
            <a:pPr marL="965200" lvl="1" indent="-342900" algn="l" rtl="0">
              <a:lnSpc>
                <a:spcPct val="150000"/>
              </a:lnSpc>
              <a:spcBef>
                <a:spcPts val="500"/>
              </a:spcBef>
              <a:spcAft>
                <a:spcPts val="0"/>
              </a:spcAft>
              <a:buClr>
                <a:srgbClr val="2965AB"/>
              </a:buClr>
              <a:buSzPts val="1000"/>
              <a:buFont typeface="Arial" panose="020B0604020202020204" pitchFamily="34" charset="0"/>
              <a:buChar char="•"/>
            </a:pPr>
            <a:r>
              <a:rPr lang="zh-CN" altLang="en-US" sz="2000" dirty="0">
                <a:sym typeface="+mn-ea"/>
              </a:rPr>
              <a:t>音频数据</a:t>
            </a:r>
            <a:endParaRPr lang="en-US" altLang="zh-CN" sz="2000" dirty="0">
              <a:sym typeface="+mn-ea"/>
            </a:endParaRPr>
          </a:p>
          <a:p>
            <a:pPr marL="965200" lvl="1" indent="-342900" algn="l" rtl="0">
              <a:lnSpc>
                <a:spcPct val="150000"/>
              </a:lnSpc>
              <a:spcBef>
                <a:spcPts val="500"/>
              </a:spcBef>
              <a:spcAft>
                <a:spcPts val="0"/>
              </a:spcAft>
              <a:buClr>
                <a:srgbClr val="2965AB"/>
              </a:buClr>
              <a:buSzPts val="1000"/>
              <a:buFont typeface="Arial" panose="020B0604020202020204" pitchFamily="34" charset="0"/>
              <a:buChar char="•"/>
            </a:pPr>
            <a:r>
              <a:rPr lang="zh-CN" altLang="en-US" sz="2000" dirty="0">
                <a:sym typeface="+mn-ea"/>
              </a:rPr>
              <a:t>视频数据</a:t>
            </a:r>
            <a:endParaRPr lang="zh-CN" altLang="en-US" sz="20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1"/>
          <p:cNvSpPr txBox="1"/>
          <p:nvPr/>
        </p:nvSpPr>
        <p:spPr>
          <a:xfrm>
            <a:off x="479376" y="116632"/>
            <a:ext cx="4868117" cy="529569"/>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zh-CN" altLang="en-US" b="1" dirty="0">
                <a:solidFill>
                  <a:srgbClr val="2965AB"/>
                </a:solidFill>
                <a:sym typeface="+mn-ea"/>
              </a:rPr>
              <a:t>结构化数据</a:t>
            </a:r>
            <a:endParaRPr kumimoji="1" lang="zh-CN" altLang="en-US" b="1" dirty="0">
              <a:solidFill>
                <a:srgbClr val="2965AB"/>
              </a:solidFill>
            </a:endParaRPr>
          </a:p>
        </p:txBody>
      </p:sp>
      <p:sp>
        <p:nvSpPr>
          <p:cNvPr id="13" name="Rectangle 3"/>
          <p:cNvSpPr txBox="1">
            <a:spLocks noChangeArrowheads="1"/>
          </p:cNvSpPr>
          <p:nvPr/>
        </p:nvSpPr>
        <p:spPr>
          <a:xfrm>
            <a:off x="498104" y="1052736"/>
            <a:ext cx="10081120" cy="489654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buClr>
                <a:srgbClr val="2965AB"/>
              </a:buClr>
              <a:buSzPct val="100000"/>
            </a:pPr>
            <a:r>
              <a:rPr lang="zh-CN" altLang="en-US" sz="2000" b="1" dirty="0">
                <a:solidFill>
                  <a:srgbClr val="2965AB"/>
                </a:solidFill>
              </a:rPr>
              <a:t>表格数据</a:t>
            </a:r>
            <a:endParaRPr lang="en-US" sz="2000" b="1" dirty="0">
              <a:solidFill>
                <a:srgbClr val="2965AB"/>
              </a:solidFill>
            </a:endParaRPr>
          </a:p>
          <a:p>
            <a:pPr marL="457200" lvl="1" indent="0">
              <a:lnSpc>
                <a:spcPct val="100000"/>
              </a:lnSpc>
              <a:buClr>
                <a:srgbClr val="2965AB"/>
              </a:buClr>
              <a:buSzPct val="100000"/>
              <a:buNone/>
            </a:pPr>
            <a:endParaRPr lang="zh-CN" altLang="en-US" sz="2000" dirty="0"/>
          </a:p>
        </p:txBody>
      </p:sp>
      <p:pic>
        <p:nvPicPr>
          <p:cNvPr id="2" name="图片 1"/>
          <p:cNvPicPr>
            <a:picLocks noChangeAspect="1"/>
          </p:cNvPicPr>
          <p:nvPr/>
        </p:nvPicPr>
        <p:blipFill>
          <a:blip r:embed="rId3"/>
          <a:stretch>
            <a:fillRect/>
          </a:stretch>
        </p:blipFill>
        <p:spPr>
          <a:xfrm>
            <a:off x="2581910" y="2240280"/>
            <a:ext cx="7105650" cy="4062730"/>
          </a:xfrm>
          <a:prstGeom prst="rect">
            <a:avLst/>
          </a:prstGeom>
        </p:spPr>
      </p:pic>
      <p:sp>
        <p:nvSpPr>
          <p:cNvPr id="6" name="圆角矩形 5"/>
          <p:cNvSpPr/>
          <p:nvPr/>
        </p:nvSpPr>
        <p:spPr>
          <a:xfrm>
            <a:off x="2994025" y="2239645"/>
            <a:ext cx="6693535" cy="615315"/>
          </a:xfrm>
          <a:prstGeom prst="roundRect">
            <a:avLst/>
          </a:prstGeom>
          <a:noFill/>
          <a:ln w="254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5347293" y="1841424"/>
            <a:ext cx="2621784" cy="398780"/>
          </a:xfrm>
          <a:prstGeom prst="rect">
            <a:avLst/>
          </a:prstGeom>
          <a:noFill/>
        </p:spPr>
        <p:txBody>
          <a:bodyPr wrap="square" rtlCol="0">
            <a:spAutoFit/>
          </a:bodyPr>
          <a:lstStyle/>
          <a:p>
            <a:r>
              <a:rPr lang="zh-CN" altLang="en-US" sz="2000" dirty="0">
                <a:latin typeface="微软雅黑" panose="020B0503020204020204" charset="-122"/>
                <a:ea typeface="微软雅黑" panose="020B0503020204020204" charset="-122"/>
              </a:rPr>
              <a:t>列：变量或特征</a:t>
            </a:r>
          </a:p>
        </p:txBody>
      </p:sp>
      <p:sp>
        <p:nvSpPr>
          <p:cNvPr id="9" name="文本框 8"/>
          <p:cNvSpPr txBox="1"/>
          <p:nvPr/>
        </p:nvSpPr>
        <p:spPr>
          <a:xfrm>
            <a:off x="2084386" y="3104869"/>
            <a:ext cx="498104" cy="2031325"/>
          </a:xfrm>
          <a:prstGeom prst="rect">
            <a:avLst/>
          </a:prstGeom>
          <a:noFill/>
        </p:spPr>
        <p:txBody>
          <a:bodyPr wrap="square" rtlCol="0">
            <a:spAutoFit/>
          </a:bodyPr>
          <a:lstStyle/>
          <a:p>
            <a:r>
              <a:rPr lang="zh-CN" altLang="en-US" sz="1800" dirty="0">
                <a:latin typeface="微软雅黑" panose="020B0503020204020204" charset="-122"/>
                <a:ea typeface="微软雅黑" panose="020B0503020204020204" charset="-122"/>
              </a:rPr>
              <a:t>行</a:t>
            </a:r>
            <a:endParaRPr lang="en-US" altLang="zh-CN" sz="1800" dirty="0">
              <a:latin typeface="微软雅黑" panose="020B0503020204020204" charset="-122"/>
              <a:ea typeface="微软雅黑" panose="020B0503020204020204" charset="-122"/>
            </a:endParaRPr>
          </a:p>
          <a:p>
            <a:r>
              <a:rPr lang="zh-CN" altLang="en-US" sz="1800" dirty="0">
                <a:latin typeface="微软雅黑" panose="020B0503020204020204" charset="-122"/>
                <a:ea typeface="微软雅黑" panose="020B0503020204020204" charset="-122"/>
              </a:rPr>
              <a:t>：样本或观测</a:t>
            </a:r>
          </a:p>
        </p:txBody>
      </p:sp>
      <p:sp>
        <p:nvSpPr>
          <p:cNvPr id="10" name="圆角矩形 9"/>
          <p:cNvSpPr/>
          <p:nvPr/>
        </p:nvSpPr>
        <p:spPr>
          <a:xfrm>
            <a:off x="2581275" y="2580640"/>
            <a:ext cx="412750" cy="3764280"/>
          </a:xfrm>
          <a:prstGeom prst="roundRect">
            <a:avLst/>
          </a:prstGeom>
          <a:noFill/>
          <a:ln w="254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9" name="Google Shape;199;p25"/>
          <p:cNvSpPr txBox="1"/>
          <p:nvPr/>
        </p:nvSpPr>
        <p:spPr>
          <a:xfrm>
            <a:off x="3472180" y="6344920"/>
            <a:ext cx="5325745" cy="298450"/>
          </a:xfrm>
          <a:prstGeom prst="rect">
            <a:avLst/>
          </a:prstGeom>
          <a:noFill/>
          <a:ln>
            <a:noFill/>
          </a:ln>
        </p:spPr>
        <p:txBody>
          <a:bodyPr spcFirstLastPara="1" wrap="square" lIns="91425" tIns="18000" rIns="91425" bIns="90000" anchor="t" anchorCtr="0">
            <a:noAutofit/>
          </a:bodyPr>
          <a:lstStyle/>
          <a:p>
            <a:pPr marL="0" lvl="0" indent="0" algn="ctr" rtl="0">
              <a:lnSpc>
                <a:spcPct val="90000"/>
              </a:lnSpc>
              <a:spcBef>
                <a:spcPts val="1000"/>
              </a:spcBef>
              <a:spcAft>
                <a:spcPts val="0"/>
              </a:spcAft>
              <a:buNone/>
            </a:pPr>
            <a:r>
              <a:rPr lang="zh-CN" sz="2000" dirty="0">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rPr>
              <a:t>中国各地区年度</a:t>
            </a:r>
            <a:r>
              <a:rPr lang="en-US" altLang="zh-CN" sz="2000" dirty="0">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rPr>
              <a:t>GDP</a:t>
            </a:r>
            <a:endParaRPr sz="2000" dirty="0">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a:p>
            <a:pPr marL="0" lvl="0" indent="0" algn="ctr" rtl="0">
              <a:lnSpc>
                <a:spcPct val="90000"/>
              </a:lnSpc>
              <a:spcBef>
                <a:spcPts val="1000"/>
              </a:spcBef>
              <a:spcAft>
                <a:spcPts val="0"/>
              </a:spcAft>
              <a:buNone/>
            </a:pPr>
            <a:endParaRPr sz="2000" b="1" dirty="0">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a:p>
            <a:pPr marL="0" lvl="0" indent="0" algn="ctr" rtl="0">
              <a:spcBef>
                <a:spcPts val="0"/>
              </a:spcBef>
              <a:spcAft>
                <a:spcPts val="0"/>
              </a:spcAft>
              <a:buNone/>
            </a:pPr>
            <a:endParaRPr sz="2000" dirty="0">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1"/>
          <p:cNvSpPr txBox="1"/>
          <p:nvPr/>
        </p:nvSpPr>
        <p:spPr>
          <a:xfrm>
            <a:off x="479376" y="116632"/>
            <a:ext cx="4868117" cy="529569"/>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kumimoji="1" lang="zh-CN" altLang="en-US" b="1" dirty="0">
                <a:solidFill>
                  <a:srgbClr val="2965AB"/>
                </a:solidFill>
                <a:sym typeface="+mn-ea"/>
              </a:rPr>
              <a:t>变量类型</a:t>
            </a:r>
            <a:endParaRPr kumimoji="1" lang="zh-CN" altLang="en-US" b="1" dirty="0">
              <a:solidFill>
                <a:srgbClr val="2965AB"/>
              </a:solidFill>
            </a:endParaRPr>
          </a:p>
        </p:txBody>
      </p:sp>
      <p:sp>
        <p:nvSpPr>
          <p:cNvPr id="13" name="Rectangle 3"/>
          <p:cNvSpPr txBox="1">
            <a:spLocks noChangeArrowheads="1"/>
          </p:cNvSpPr>
          <p:nvPr/>
        </p:nvSpPr>
        <p:spPr>
          <a:xfrm>
            <a:off x="498104" y="1052736"/>
            <a:ext cx="10081120" cy="489654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buClr>
                <a:srgbClr val="2965AB"/>
              </a:buClr>
              <a:buSzPct val="100000"/>
            </a:pPr>
            <a:r>
              <a:rPr lang="zh-CN" altLang="en-US" sz="2000" b="1" dirty="0">
                <a:solidFill>
                  <a:srgbClr val="2965AB"/>
                </a:solidFill>
                <a:sym typeface="+mn-ea"/>
              </a:rPr>
              <a:t>数值型变量</a:t>
            </a:r>
            <a:endParaRPr lang="zh-CN" altLang="en-US" sz="2000" b="1" dirty="0">
              <a:solidFill>
                <a:srgbClr val="2965AB"/>
              </a:solidFill>
            </a:endParaRPr>
          </a:p>
          <a:p>
            <a:pPr lvl="1">
              <a:lnSpc>
                <a:spcPct val="100000"/>
              </a:lnSpc>
              <a:buClr>
                <a:srgbClr val="2965AB"/>
              </a:buClr>
              <a:buSzPct val="100000"/>
            </a:pPr>
            <a:r>
              <a:rPr lang="en-US" sz="2000" dirty="0">
                <a:sym typeface="+mn-ea"/>
              </a:rPr>
              <a:t>离散型变量</a:t>
            </a:r>
            <a:r>
              <a:rPr lang="zh-CN" sz="2000" dirty="0">
                <a:solidFill>
                  <a:schemeClr val="dk1"/>
                </a:solidFill>
                <a:latin typeface="微软雅黑" panose="020B0503020204020204" charset="-122"/>
                <a:ea typeface="微软雅黑" panose="020B0503020204020204" charset="-122"/>
                <a:sym typeface="+mn-ea"/>
              </a:rPr>
              <a:t>：</a:t>
            </a:r>
            <a:r>
              <a:rPr lang="zh-CN" altLang="en-US" sz="2000" dirty="0">
                <a:solidFill>
                  <a:schemeClr val="dk1"/>
                </a:solidFill>
                <a:latin typeface="微软雅黑" panose="020B0503020204020204" charset="-122"/>
                <a:ea typeface="微软雅黑" panose="020B0503020204020204" charset="-122"/>
                <a:sym typeface="+mn-ea"/>
              </a:rPr>
              <a:t>“人数</a:t>
            </a:r>
            <a:r>
              <a:rPr lang="en-US" altLang="zh-CN" sz="2000" dirty="0">
                <a:solidFill>
                  <a:schemeClr val="dk1"/>
                </a:solidFill>
                <a:latin typeface="微软雅黑" panose="020B0503020204020204" charset="-122"/>
                <a:ea typeface="微软雅黑" panose="020B0503020204020204" charset="-122"/>
                <a:sym typeface="+mn-ea"/>
              </a:rPr>
              <a:t>”={1</a:t>
            </a:r>
            <a:r>
              <a:rPr lang="zh-CN" sz="2000" dirty="0">
                <a:solidFill>
                  <a:schemeClr val="dk1"/>
                </a:solidFill>
                <a:latin typeface="微软雅黑" panose="020B0503020204020204" charset="-122"/>
                <a:ea typeface="微软雅黑" panose="020B0503020204020204" charset="-122"/>
                <a:sym typeface="+mn-ea"/>
              </a:rPr>
              <a:t>，</a:t>
            </a:r>
            <a:r>
              <a:rPr lang="en-US" altLang="zh-CN" sz="2000" dirty="0">
                <a:solidFill>
                  <a:schemeClr val="dk1"/>
                </a:solidFill>
                <a:latin typeface="微软雅黑" panose="020B0503020204020204" charset="-122"/>
                <a:ea typeface="微软雅黑" panose="020B0503020204020204" charset="-122"/>
                <a:sym typeface="+mn-ea"/>
              </a:rPr>
              <a:t>2</a:t>
            </a:r>
            <a:r>
              <a:rPr lang="zh-CN" altLang="en-US" sz="2000" dirty="0">
                <a:solidFill>
                  <a:schemeClr val="dk1"/>
                </a:solidFill>
                <a:latin typeface="微软雅黑" panose="020B0503020204020204" charset="-122"/>
                <a:ea typeface="微软雅黑" panose="020B0503020204020204" charset="-122"/>
                <a:sym typeface="+mn-ea"/>
              </a:rPr>
              <a:t>，</a:t>
            </a:r>
            <a:r>
              <a:rPr lang="en-US" altLang="zh-CN" sz="2000" dirty="0">
                <a:solidFill>
                  <a:schemeClr val="dk1"/>
                </a:solidFill>
                <a:latin typeface="微软雅黑" panose="020B0503020204020204" charset="-122"/>
                <a:ea typeface="微软雅黑" panose="020B0503020204020204" charset="-122"/>
                <a:sym typeface="+mn-ea"/>
              </a:rPr>
              <a:t>3</a:t>
            </a:r>
            <a:r>
              <a:rPr lang="zh-CN" altLang="en-US" sz="2000" dirty="0">
                <a:solidFill>
                  <a:schemeClr val="dk1"/>
                </a:solidFill>
                <a:latin typeface="微软雅黑" panose="020B0503020204020204" charset="-122"/>
                <a:ea typeface="微软雅黑" panose="020B0503020204020204" charset="-122"/>
                <a:sym typeface="+mn-ea"/>
              </a:rPr>
              <a:t>，</a:t>
            </a:r>
            <a:r>
              <a:rPr lang="en-US" altLang="zh-CN" sz="2000" dirty="0">
                <a:solidFill>
                  <a:schemeClr val="dk1"/>
                </a:solidFill>
                <a:latin typeface="微软雅黑" panose="020B0503020204020204" charset="-122"/>
                <a:ea typeface="微软雅黑" panose="020B0503020204020204" charset="-122"/>
                <a:sym typeface="+mn-ea"/>
              </a:rPr>
              <a:t>4}</a:t>
            </a:r>
            <a:endParaRPr lang="en-US" sz="2000" b="1" dirty="0">
              <a:solidFill>
                <a:srgbClr val="2965AB"/>
              </a:solidFill>
            </a:endParaRPr>
          </a:p>
          <a:p>
            <a:pPr lvl="1">
              <a:lnSpc>
                <a:spcPct val="100000"/>
              </a:lnSpc>
              <a:buClr>
                <a:srgbClr val="2965AB"/>
              </a:buClr>
              <a:buSzPct val="100000"/>
            </a:pPr>
            <a:r>
              <a:rPr lang="en-US" sz="2000" dirty="0">
                <a:sym typeface="+mn-ea"/>
              </a:rPr>
              <a:t>连续型变量</a:t>
            </a:r>
            <a:r>
              <a:rPr lang="zh-CN" sz="2000" dirty="0">
                <a:solidFill>
                  <a:schemeClr val="dk1"/>
                </a:solidFill>
                <a:latin typeface="微软雅黑" panose="020B0503020204020204" charset="-122"/>
                <a:ea typeface="微软雅黑" panose="020B0503020204020204" charset="-122"/>
                <a:sym typeface="+mn-ea"/>
              </a:rPr>
              <a:t>：</a:t>
            </a:r>
            <a:r>
              <a:rPr lang="zh-CN" altLang="en-US" sz="2000" dirty="0">
                <a:solidFill>
                  <a:schemeClr val="dk1"/>
                </a:solidFill>
                <a:latin typeface="微软雅黑" panose="020B0503020204020204" charset="-122"/>
                <a:ea typeface="微软雅黑" panose="020B0503020204020204" charset="-122"/>
                <a:sym typeface="+mn-ea"/>
              </a:rPr>
              <a:t>“工资”</a:t>
            </a:r>
            <a:r>
              <a:rPr lang="zh-CN" sz="2000" dirty="0">
                <a:solidFill>
                  <a:schemeClr val="dk1"/>
                </a:solidFill>
                <a:latin typeface="微软雅黑" panose="020B0503020204020204" charset="-122"/>
                <a:ea typeface="微软雅黑" panose="020B0503020204020204" charset="-122"/>
                <a:sym typeface="+mn-ea"/>
              </a:rPr>
              <a:t>：</a:t>
            </a:r>
            <a:r>
              <a:rPr lang="en-US" altLang="zh-CN" sz="2000" dirty="0">
                <a:solidFill>
                  <a:schemeClr val="dk1"/>
                </a:solidFill>
                <a:latin typeface="微软雅黑" panose="020B0503020204020204" charset="-122"/>
                <a:ea typeface="微软雅黑" panose="020B0503020204020204" charset="-122"/>
                <a:sym typeface="+mn-ea"/>
              </a:rPr>
              <a:t>{1000~3500}</a:t>
            </a:r>
            <a:r>
              <a:rPr lang="zh-CN" altLang="en-US" sz="2000" dirty="0">
                <a:solidFill>
                  <a:schemeClr val="dk1"/>
                </a:solidFill>
                <a:latin typeface="微软雅黑" panose="020B0503020204020204" charset="-122"/>
                <a:ea typeface="微软雅黑" panose="020B0503020204020204" charset="-122"/>
                <a:sym typeface="+mn-ea"/>
              </a:rPr>
              <a:t>、</a:t>
            </a:r>
            <a:r>
              <a:rPr lang="en-US" altLang="zh-CN" sz="2000" dirty="0">
                <a:solidFill>
                  <a:schemeClr val="dk1"/>
                </a:solidFill>
                <a:latin typeface="微软雅黑" panose="020B0503020204020204" charset="-122"/>
                <a:ea typeface="微软雅黑" panose="020B0503020204020204" charset="-122"/>
                <a:sym typeface="+mn-ea"/>
              </a:rPr>
              <a:t>“</a:t>
            </a:r>
            <a:r>
              <a:rPr lang="zh-CN" sz="2000" dirty="0">
                <a:solidFill>
                  <a:schemeClr val="dk1"/>
                </a:solidFill>
                <a:latin typeface="微软雅黑" panose="020B0503020204020204" charset="-122"/>
                <a:ea typeface="微软雅黑" panose="020B0503020204020204" charset="-122"/>
                <a:sym typeface="+mn-ea"/>
              </a:rPr>
              <a:t>摄氏温度</a:t>
            </a:r>
            <a:r>
              <a:rPr lang="zh-CN" altLang="en-US" sz="2000" dirty="0">
                <a:solidFill>
                  <a:schemeClr val="dk1"/>
                </a:solidFill>
                <a:latin typeface="微软雅黑" panose="020B0503020204020204" charset="-122"/>
                <a:ea typeface="微软雅黑" panose="020B0503020204020204" charset="-122"/>
                <a:sym typeface="+mn-ea"/>
              </a:rPr>
              <a:t>”</a:t>
            </a:r>
            <a:r>
              <a:rPr lang="en-US" altLang="zh-CN" sz="2000" dirty="0">
                <a:solidFill>
                  <a:schemeClr val="dk1"/>
                </a:solidFill>
                <a:latin typeface="微软雅黑" panose="020B0503020204020204" charset="-122"/>
                <a:ea typeface="微软雅黑" panose="020B0503020204020204" charset="-122"/>
                <a:sym typeface="+mn-ea"/>
              </a:rPr>
              <a:t>={24</a:t>
            </a:r>
            <a:r>
              <a:rPr lang="zh-CN" sz="2000" dirty="0">
                <a:solidFill>
                  <a:schemeClr val="dk1"/>
                </a:solidFill>
                <a:latin typeface="微软雅黑" panose="020B0503020204020204" charset="-122"/>
                <a:ea typeface="微软雅黑" panose="020B0503020204020204" charset="-122"/>
                <a:sym typeface="+mn-ea"/>
              </a:rPr>
              <a:t>.5</a:t>
            </a:r>
            <a:r>
              <a:rPr lang="en-US" altLang="zh-CN" sz="2000" dirty="0">
                <a:solidFill>
                  <a:schemeClr val="dk1"/>
                </a:solidFill>
                <a:latin typeface="微软雅黑" panose="020B0503020204020204" charset="-122"/>
                <a:ea typeface="微软雅黑" panose="020B0503020204020204" charset="-122"/>
                <a:sym typeface="+mn-ea"/>
              </a:rPr>
              <a:t>~4</a:t>
            </a:r>
            <a:r>
              <a:rPr lang="zh-CN" sz="2000" dirty="0">
                <a:solidFill>
                  <a:schemeClr val="dk1"/>
                </a:solidFill>
                <a:latin typeface="微软雅黑" panose="020B0503020204020204" charset="-122"/>
                <a:ea typeface="微软雅黑" panose="020B0503020204020204" charset="-122"/>
                <a:sym typeface="+mn-ea"/>
              </a:rPr>
              <a:t>0}</a:t>
            </a:r>
          </a:p>
          <a:p>
            <a:pPr lvl="1">
              <a:lnSpc>
                <a:spcPct val="100000"/>
              </a:lnSpc>
              <a:buClr>
                <a:srgbClr val="2965AB"/>
              </a:buClr>
              <a:buSzPct val="100000"/>
            </a:pPr>
            <a:endParaRPr lang="en-US" sz="2000" dirty="0"/>
          </a:p>
          <a:p>
            <a:pPr>
              <a:lnSpc>
                <a:spcPct val="100000"/>
              </a:lnSpc>
              <a:buClr>
                <a:srgbClr val="2965AB"/>
              </a:buClr>
              <a:buSzPct val="100000"/>
            </a:pPr>
            <a:r>
              <a:rPr lang="zh-CN" altLang="en-US" sz="2000" b="1" dirty="0">
                <a:solidFill>
                  <a:srgbClr val="2965AB"/>
                </a:solidFill>
                <a:sym typeface="+mn-ea"/>
              </a:rPr>
              <a:t>分类变量</a:t>
            </a:r>
            <a:endParaRPr lang="zh-CN" altLang="en-US" sz="2000" b="1" dirty="0">
              <a:solidFill>
                <a:srgbClr val="2965AB"/>
              </a:solidFill>
            </a:endParaRPr>
          </a:p>
          <a:p>
            <a:pPr lvl="1">
              <a:lnSpc>
                <a:spcPct val="100000"/>
              </a:lnSpc>
              <a:buClr>
                <a:srgbClr val="2965AB"/>
              </a:buClr>
              <a:buSzPct val="100000"/>
            </a:pPr>
            <a:r>
              <a:rPr lang="zh-CN" altLang="en-US" sz="2000" dirty="0">
                <a:sym typeface="+mn-ea"/>
              </a:rPr>
              <a:t>名义型</a:t>
            </a:r>
            <a:r>
              <a:rPr lang="en-US" sz="2000" dirty="0" err="1">
                <a:sym typeface="+mn-ea"/>
              </a:rPr>
              <a:t>变量</a:t>
            </a:r>
            <a:r>
              <a:rPr lang="zh-CN" altLang="en-US" sz="2000" dirty="0">
                <a:sym typeface="+mn-ea"/>
              </a:rPr>
              <a:t>（无序分类）</a:t>
            </a:r>
            <a:r>
              <a:rPr lang="zh-CN" sz="2000" dirty="0">
                <a:solidFill>
                  <a:schemeClr val="dk1"/>
                </a:solidFill>
                <a:latin typeface="微软雅黑" panose="020B0503020204020204" charset="-122"/>
                <a:ea typeface="微软雅黑" panose="020B0503020204020204" charset="-122"/>
                <a:sym typeface="+mn-ea"/>
              </a:rPr>
              <a:t>：</a:t>
            </a:r>
            <a:r>
              <a:rPr lang="zh-CN" altLang="en-US" sz="2000" dirty="0">
                <a:solidFill>
                  <a:schemeClr val="dk1"/>
                </a:solidFill>
                <a:latin typeface="微软雅黑" panose="020B0503020204020204" charset="-122"/>
                <a:ea typeface="微软雅黑" panose="020B0503020204020204" charset="-122"/>
                <a:sym typeface="+mn-ea"/>
              </a:rPr>
              <a:t>“水果</a:t>
            </a:r>
            <a:r>
              <a:rPr lang="en-US" altLang="zh-CN" sz="2000" dirty="0">
                <a:solidFill>
                  <a:schemeClr val="dk1"/>
                </a:solidFill>
                <a:latin typeface="微软雅黑" panose="020B0503020204020204" charset="-122"/>
                <a:ea typeface="微软雅黑" panose="020B0503020204020204" charset="-122"/>
                <a:sym typeface="+mn-ea"/>
              </a:rPr>
              <a:t>”={</a:t>
            </a:r>
            <a:r>
              <a:rPr lang="zh-CN" altLang="en-US" sz="2000" dirty="0">
                <a:solidFill>
                  <a:schemeClr val="dk1"/>
                </a:solidFill>
                <a:latin typeface="微软雅黑" panose="020B0503020204020204" charset="-122"/>
                <a:ea typeface="微软雅黑" panose="020B0503020204020204" charset="-122"/>
                <a:sym typeface="+mn-ea"/>
              </a:rPr>
              <a:t>苹果</a:t>
            </a:r>
            <a:r>
              <a:rPr lang="zh-CN" sz="2000" dirty="0">
                <a:solidFill>
                  <a:schemeClr val="dk1"/>
                </a:solidFill>
                <a:latin typeface="微软雅黑" panose="020B0503020204020204" charset="-122"/>
                <a:ea typeface="微软雅黑" panose="020B0503020204020204" charset="-122"/>
                <a:sym typeface="+mn-ea"/>
              </a:rPr>
              <a:t>，西瓜，香蕉</a:t>
            </a:r>
            <a:r>
              <a:rPr lang="en-US" altLang="zh-CN" sz="2000" dirty="0">
                <a:solidFill>
                  <a:schemeClr val="dk1"/>
                </a:solidFill>
                <a:latin typeface="微软雅黑" panose="020B0503020204020204" charset="-122"/>
                <a:ea typeface="微软雅黑" panose="020B0503020204020204" charset="-122"/>
                <a:sym typeface="+mn-ea"/>
              </a:rPr>
              <a:t>}</a:t>
            </a:r>
            <a:endParaRPr lang="zh-CN" sz="2000" dirty="0">
              <a:solidFill>
                <a:schemeClr val="dk1"/>
              </a:solidFill>
              <a:latin typeface="微软雅黑" panose="020B0503020204020204" charset="-122"/>
              <a:ea typeface="微软雅黑" panose="020B0503020204020204" charset="-122"/>
              <a:sym typeface="+mn-ea"/>
            </a:endParaRPr>
          </a:p>
          <a:p>
            <a:pPr lvl="1">
              <a:lnSpc>
                <a:spcPct val="100000"/>
              </a:lnSpc>
              <a:buClr>
                <a:srgbClr val="2965AB"/>
              </a:buClr>
              <a:buSzPct val="100000"/>
            </a:pPr>
            <a:r>
              <a:rPr lang="zh-CN" altLang="en-US" sz="2000" dirty="0">
                <a:sym typeface="+mn-ea"/>
              </a:rPr>
              <a:t>等级型</a:t>
            </a:r>
            <a:r>
              <a:rPr lang="en-US" sz="2000" dirty="0" err="1">
                <a:sym typeface="+mn-ea"/>
              </a:rPr>
              <a:t>变量</a:t>
            </a:r>
            <a:r>
              <a:rPr lang="zh-CN" altLang="en-US" sz="2000" dirty="0">
                <a:sym typeface="+mn-ea"/>
              </a:rPr>
              <a:t>（有序分类）</a:t>
            </a:r>
            <a:r>
              <a:rPr lang="zh-CN" sz="2000" dirty="0">
                <a:solidFill>
                  <a:schemeClr val="dk1"/>
                </a:solidFill>
                <a:latin typeface="微软雅黑" panose="020B0503020204020204" charset="-122"/>
                <a:ea typeface="微软雅黑" panose="020B0503020204020204" charset="-122"/>
                <a:sym typeface="+mn-ea"/>
              </a:rPr>
              <a:t>：</a:t>
            </a:r>
            <a:r>
              <a:rPr lang="zh-CN" altLang="en-US" sz="2000" dirty="0">
                <a:solidFill>
                  <a:schemeClr val="dk1"/>
                </a:solidFill>
                <a:latin typeface="微软雅黑" panose="020B0503020204020204" charset="-122"/>
                <a:ea typeface="微软雅黑" panose="020B0503020204020204" charset="-122"/>
                <a:sym typeface="+mn-ea"/>
              </a:rPr>
              <a:t>“满意度</a:t>
            </a:r>
            <a:r>
              <a:rPr lang="en-US" altLang="zh-CN" sz="2000" dirty="0">
                <a:solidFill>
                  <a:schemeClr val="dk1"/>
                </a:solidFill>
                <a:latin typeface="微软雅黑" panose="020B0503020204020204" charset="-122"/>
                <a:ea typeface="微软雅黑" panose="020B0503020204020204" charset="-122"/>
                <a:sym typeface="+mn-ea"/>
              </a:rPr>
              <a:t>”={</a:t>
            </a:r>
            <a:r>
              <a:rPr lang="zh-CN" sz="2000" dirty="0">
                <a:solidFill>
                  <a:schemeClr val="dk1"/>
                </a:solidFill>
                <a:latin typeface="微软雅黑" panose="020B0503020204020204" charset="-122"/>
                <a:ea typeface="微软雅黑" panose="020B0503020204020204" charset="-122"/>
                <a:sym typeface="+mn-ea"/>
              </a:rPr>
              <a:t>低，中，高}</a:t>
            </a:r>
            <a:endParaRPr lang="zh-CN" altLang="en-US" sz="2000" dirty="0"/>
          </a:p>
        </p:txBody>
      </p:sp>
      <p:sp>
        <p:nvSpPr>
          <p:cNvPr id="2" name="文本框 1"/>
          <p:cNvSpPr txBox="1"/>
          <p:nvPr/>
        </p:nvSpPr>
        <p:spPr>
          <a:xfrm>
            <a:off x="8249920" y="4135755"/>
            <a:ext cx="1204595" cy="368300"/>
          </a:xfrm>
          <a:prstGeom prst="rect">
            <a:avLst/>
          </a:prstGeom>
          <a:noFill/>
        </p:spPr>
        <p:txBody>
          <a:bodyPr wrap="square" rtlCol="0">
            <a:spAutoFit/>
          </a:bodyPr>
          <a:lstStyle/>
          <a:p>
            <a:r>
              <a:rPr lang="zh-CN" altLang="en-US">
                <a:latin typeface="微软雅黑" panose="020B0503020204020204" charset="-122"/>
                <a:ea typeface="微软雅黑" panose="020B0503020204020204" charset="-122"/>
              </a:rPr>
              <a:t>变量类型</a:t>
            </a:r>
          </a:p>
        </p:txBody>
      </p:sp>
      <p:sp>
        <p:nvSpPr>
          <p:cNvPr id="3" name="文本框 2"/>
          <p:cNvSpPr txBox="1"/>
          <p:nvPr/>
        </p:nvSpPr>
        <p:spPr>
          <a:xfrm>
            <a:off x="9713595" y="4951730"/>
            <a:ext cx="1204595" cy="368300"/>
          </a:xfrm>
          <a:prstGeom prst="rect">
            <a:avLst/>
          </a:prstGeom>
          <a:noFill/>
        </p:spPr>
        <p:txBody>
          <a:bodyPr wrap="square" rtlCol="0">
            <a:spAutoFit/>
          </a:bodyPr>
          <a:lstStyle/>
          <a:p>
            <a:pPr algn="ctr"/>
            <a:r>
              <a:rPr lang="zh-CN" altLang="en-US">
                <a:latin typeface="微软雅黑" panose="020B0503020204020204" charset="-122"/>
                <a:ea typeface="微软雅黑" panose="020B0503020204020204" charset="-122"/>
              </a:rPr>
              <a:t>分类型</a:t>
            </a:r>
          </a:p>
        </p:txBody>
      </p:sp>
      <p:sp>
        <p:nvSpPr>
          <p:cNvPr id="5" name="文本框 4"/>
          <p:cNvSpPr txBox="1"/>
          <p:nvPr/>
        </p:nvSpPr>
        <p:spPr>
          <a:xfrm>
            <a:off x="6706235" y="4951730"/>
            <a:ext cx="1204595" cy="368300"/>
          </a:xfrm>
          <a:prstGeom prst="rect">
            <a:avLst/>
          </a:prstGeom>
          <a:noFill/>
        </p:spPr>
        <p:txBody>
          <a:bodyPr wrap="square" rtlCol="0">
            <a:spAutoFit/>
          </a:bodyPr>
          <a:lstStyle/>
          <a:p>
            <a:pPr algn="ctr"/>
            <a:r>
              <a:rPr lang="zh-CN" altLang="en-US">
                <a:latin typeface="微软雅黑" panose="020B0503020204020204" charset="-122"/>
                <a:ea typeface="微软雅黑" panose="020B0503020204020204" charset="-122"/>
              </a:rPr>
              <a:t>数值型</a:t>
            </a:r>
          </a:p>
        </p:txBody>
      </p:sp>
      <p:sp>
        <p:nvSpPr>
          <p:cNvPr id="6" name="文本框 5"/>
          <p:cNvSpPr txBox="1"/>
          <p:nvPr/>
        </p:nvSpPr>
        <p:spPr>
          <a:xfrm>
            <a:off x="5631815" y="5845175"/>
            <a:ext cx="1515110" cy="645160"/>
          </a:xfrm>
          <a:prstGeom prst="rect">
            <a:avLst/>
          </a:prstGeom>
          <a:noFill/>
        </p:spPr>
        <p:txBody>
          <a:bodyPr wrap="square" rtlCol="0">
            <a:spAutoFit/>
          </a:bodyPr>
          <a:lstStyle/>
          <a:p>
            <a:pPr algn="ctr"/>
            <a:r>
              <a:rPr lang="zh-CN" altLang="en-US">
                <a:latin typeface="微软雅黑" panose="020B0503020204020204" charset="-122"/>
                <a:ea typeface="微软雅黑" panose="020B0503020204020204" charset="-122"/>
              </a:rPr>
              <a:t>连续型</a:t>
            </a:r>
          </a:p>
          <a:p>
            <a:pPr algn="ctr"/>
            <a:r>
              <a:rPr lang="zh-CN" altLang="en-US">
                <a:latin typeface="微软雅黑" panose="020B0503020204020204" charset="-122"/>
                <a:ea typeface="微软雅黑" panose="020B0503020204020204" charset="-122"/>
              </a:rPr>
              <a:t>（</a:t>
            </a:r>
            <a:r>
              <a:rPr lang="en-US" altLang="zh-CN">
                <a:latin typeface="微软雅黑" panose="020B0503020204020204" charset="-122"/>
                <a:ea typeface="微软雅黑" panose="020B0503020204020204" charset="-122"/>
              </a:rPr>
              <a:t>1,2,2.3,4,6</a:t>
            </a:r>
            <a:r>
              <a:rPr lang="zh-CN" altLang="en-US">
                <a:latin typeface="微软雅黑" panose="020B0503020204020204" charset="-122"/>
                <a:ea typeface="微软雅黑" panose="020B0503020204020204" charset="-122"/>
              </a:rPr>
              <a:t>）</a:t>
            </a:r>
          </a:p>
        </p:txBody>
      </p:sp>
      <p:sp>
        <p:nvSpPr>
          <p:cNvPr id="8" name="文本框 7"/>
          <p:cNvSpPr txBox="1"/>
          <p:nvPr/>
        </p:nvSpPr>
        <p:spPr>
          <a:xfrm>
            <a:off x="7524750" y="5845175"/>
            <a:ext cx="1204595" cy="645160"/>
          </a:xfrm>
          <a:prstGeom prst="rect">
            <a:avLst/>
          </a:prstGeom>
          <a:noFill/>
        </p:spPr>
        <p:txBody>
          <a:bodyPr wrap="square" rtlCol="0">
            <a:spAutoFit/>
          </a:bodyPr>
          <a:lstStyle/>
          <a:p>
            <a:pPr algn="ctr"/>
            <a:r>
              <a:rPr lang="zh-CN" altLang="en-US">
                <a:latin typeface="微软雅黑" panose="020B0503020204020204" charset="-122"/>
                <a:ea typeface="微软雅黑" panose="020B0503020204020204" charset="-122"/>
              </a:rPr>
              <a:t>离散型</a:t>
            </a:r>
          </a:p>
          <a:p>
            <a:pPr algn="ctr"/>
            <a:r>
              <a:rPr lang="zh-CN" altLang="en-US">
                <a:latin typeface="微软雅黑" panose="020B0503020204020204" charset="-122"/>
                <a:ea typeface="微软雅黑" panose="020B0503020204020204" charset="-122"/>
              </a:rPr>
              <a:t>（</a:t>
            </a:r>
            <a:r>
              <a:rPr lang="en-US" altLang="zh-CN">
                <a:latin typeface="微软雅黑" panose="020B0503020204020204" charset="-122"/>
                <a:ea typeface="微软雅黑" panose="020B0503020204020204" charset="-122"/>
              </a:rPr>
              <a:t>1,2,3,4</a:t>
            </a:r>
            <a:r>
              <a:rPr lang="zh-CN" altLang="en-US">
                <a:latin typeface="微软雅黑" panose="020B0503020204020204" charset="-122"/>
                <a:ea typeface="微软雅黑" panose="020B0503020204020204" charset="-122"/>
              </a:rPr>
              <a:t>）</a:t>
            </a:r>
          </a:p>
        </p:txBody>
      </p:sp>
      <p:sp>
        <p:nvSpPr>
          <p:cNvPr id="9" name="文本框 8"/>
          <p:cNvSpPr txBox="1"/>
          <p:nvPr/>
        </p:nvSpPr>
        <p:spPr>
          <a:xfrm>
            <a:off x="8836660" y="5845175"/>
            <a:ext cx="1341120" cy="645160"/>
          </a:xfrm>
          <a:prstGeom prst="rect">
            <a:avLst/>
          </a:prstGeom>
          <a:noFill/>
        </p:spPr>
        <p:txBody>
          <a:bodyPr wrap="square" rtlCol="0">
            <a:spAutoFit/>
          </a:bodyPr>
          <a:lstStyle/>
          <a:p>
            <a:pPr algn="ctr"/>
            <a:r>
              <a:rPr lang="zh-CN" altLang="en-US">
                <a:latin typeface="微软雅黑" panose="020B0503020204020204" charset="-122"/>
                <a:ea typeface="微软雅黑" panose="020B0503020204020204" charset="-122"/>
              </a:rPr>
              <a:t>等级型</a:t>
            </a:r>
          </a:p>
          <a:p>
            <a:pPr algn="ctr"/>
            <a:r>
              <a:rPr lang="zh-CN" altLang="en-US">
                <a:latin typeface="微软雅黑" panose="020B0503020204020204" charset="-122"/>
                <a:ea typeface="微软雅黑" panose="020B0503020204020204" charset="-122"/>
              </a:rPr>
              <a:t>（大</a:t>
            </a:r>
            <a:r>
              <a:rPr lang="en-US" altLang="zh-CN">
                <a:latin typeface="微软雅黑" panose="020B0503020204020204" charset="-122"/>
                <a:ea typeface="微软雅黑" panose="020B0503020204020204" charset="-122"/>
              </a:rPr>
              <a:t>,</a:t>
            </a:r>
            <a:r>
              <a:rPr lang="zh-CN" altLang="en-US">
                <a:latin typeface="微软雅黑" panose="020B0503020204020204" charset="-122"/>
                <a:ea typeface="微软雅黑" panose="020B0503020204020204" charset="-122"/>
              </a:rPr>
              <a:t>中</a:t>
            </a:r>
            <a:r>
              <a:rPr lang="en-US" altLang="zh-CN">
                <a:latin typeface="微软雅黑" panose="020B0503020204020204" charset="-122"/>
                <a:ea typeface="微软雅黑" panose="020B0503020204020204" charset="-122"/>
              </a:rPr>
              <a:t>,</a:t>
            </a:r>
            <a:r>
              <a:rPr lang="zh-CN" altLang="en-US">
                <a:latin typeface="微软雅黑" panose="020B0503020204020204" charset="-122"/>
                <a:ea typeface="微软雅黑" panose="020B0503020204020204" charset="-122"/>
              </a:rPr>
              <a:t>小）</a:t>
            </a:r>
          </a:p>
        </p:txBody>
      </p:sp>
      <p:sp>
        <p:nvSpPr>
          <p:cNvPr id="10" name="文本框 9"/>
          <p:cNvSpPr txBox="1"/>
          <p:nvPr/>
        </p:nvSpPr>
        <p:spPr>
          <a:xfrm>
            <a:off x="10579100" y="5845175"/>
            <a:ext cx="1381760" cy="645160"/>
          </a:xfrm>
          <a:prstGeom prst="rect">
            <a:avLst/>
          </a:prstGeom>
          <a:noFill/>
        </p:spPr>
        <p:txBody>
          <a:bodyPr wrap="square" rtlCol="0">
            <a:spAutoFit/>
          </a:bodyPr>
          <a:lstStyle/>
          <a:p>
            <a:pPr algn="ctr"/>
            <a:r>
              <a:rPr lang="zh-CN" altLang="en-US">
                <a:latin typeface="微软雅黑" panose="020B0503020204020204" charset="-122"/>
                <a:ea typeface="微软雅黑" panose="020B0503020204020204" charset="-122"/>
              </a:rPr>
              <a:t>名义型</a:t>
            </a:r>
          </a:p>
          <a:p>
            <a:pPr algn="ctr"/>
            <a:r>
              <a:rPr lang="zh-CN" altLang="en-US">
                <a:latin typeface="微软雅黑" panose="020B0503020204020204" charset="-122"/>
                <a:ea typeface="微软雅黑" panose="020B0503020204020204" charset="-122"/>
              </a:rPr>
              <a:t>（</a:t>
            </a:r>
            <a:r>
              <a:rPr lang="en-US" altLang="zh-CN">
                <a:latin typeface="微软雅黑" panose="020B0503020204020204" charset="-122"/>
                <a:ea typeface="微软雅黑" panose="020B0503020204020204" charset="-122"/>
              </a:rPr>
              <a:t>A,B,O,AB</a:t>
            </a:r>
            <a:r>
              <a:rPr lang="zh-CN" altLang="en-US">
                <a:latin typeface="微软雅黑" panose="020B0503020204020204" charset="-122"/>
                <a:ea typeface="微软雅黑" panose="020B0503020204020204" charset="-122"/>
              </a:rPr>
              <a:t>）</a:t>
            </a:r>
          </a:p>
        </p:txBody>
      </p:sp>
      <p:cxnSp>
        <p:nvCxnSpPr>
          <p:cNvPr id="15" name="肘形连接符 14"/>
          <p:cNvCxnSpPr>
            <a:stCxn id="2" idx="2"/>
            <a:endCxn id="5" idx="0"/>
          </p:cNvCxnSpPr>
          <p:nvPr/>
        </p:nvCxnSpPr>
        <p:spPr>
          <a:xfrm rot="5400000">
            <a:off x="7856855" y="3955415"/>
            <a:ext cx="447675" cy="1543685"/>
          </a:xfrm>
          <a:prstGeom prst="bentConnector3">
            <a:avLst>
              <a:gd name="adj1" fmla="val 50071"/>
            </a:avLst>
          </a:prstGeom>
        </p:spPr>
        <p:style>
          <a:lnRef idx="1">
            <a:schemeClr val="accent1"/>
          </a:lnRef>
          <a:fillRef idx="0">
            <a:schemeClr val="accent1"/>
          </a:fillRef>
          <a:effectRef idx="0">
            <a:schemeClr val="accent1"/>
          </a:effectRef>
          <a:fontRef idx="minor">
            <a:schemeClr val="tx1"/>
          </a:fontRef>
        </p:style>
      </p:cxnSp>
      <p:cxnSp>
        <p:nvCxnSpPr>
          <p:cNvPr id="16" name="肘形连接符 15"/>
          <p:cNvCxnSpPr/>
          <p:nvPr/>
        </p:nvCxnSpPr>
        <p:spPr>
          <a:xfrm>
            <a:off x="8836660" y="4725670"/>
            <a:ext cx="1508125" cy="226060"/>
          </a:xfrm>
          <a:prstGeom prst="bentConnector3">
            <a:avLst>
              <a:gd name="adj1" fmla="val 99873"/>
            </a:avLst>
          </a:prstGeom>
        </p:spPr>
        <p:style>
          <a:lnRef idx="1">
            <a:schemeClr val="accent1"/>
          </a:lnRef>
          <a:fillRef idx="0">
            <a:schemeClr val="accent1"/>
          </a:fillRef>
          <a:effectRef idx="0">
            <a:schemeClr val="accent1"/>
          </a:effectRef>
          <a:fontRef idx="minor">
            <a:schemeClr val="tx1"/>
          </a:fontRef>
        </p:style>
      </p:cxnSp>
      <p:cxnSp>
        <p:nvCxnSpPr>
          <p:cNvPr id="17" name="肘形连接符 16"/>
          <p:cNvCxnSpPr>
            <a:stCxn id="5" idx="2"/>
            <a:endCxn id="6" idx="0"/>
          </p:cNvCxnSpPr>
          <p:nvPr/>
        </p:nvCxnSpPr>
        <p:spPr>
          <a:xfrm rot="5400000">
            <a:off x="6586538" y="5122863"/>
            <a:ext cx="525145" cy="919480"/>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18" name="肘形连接符 17"/>
          <p:cNvCxnSpPr>
            <a:stCxn id="3" idx="2"/>
            <a:endCxn id="9" idx="0"/>
          </p:cNvCxnSpPr>
          <p:nvPr/>
        </p:nvCxnSpPr>
        <p:spPr>
          <a:xfrm rot="5400000">
            <a:off x="9649143" y="5178108"/>
            <a:ext cx="525145" cy="808990"/>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19" name="肘形连接符 18"/>
          <p:cNvCxnSpPr>
            <a:stCxn id="5" idx="2"/>
            <a:endCxn id="8" idx="0"/>
          </p:cNvCxnSpPr>
          <p:nvPr/>
        </p:nvCxnSpPr>
        <p:spPr>
          <a:xfrm rot="5400000" flipV="1">
            <a:off x="7455535" y="5173345"/>
            <a:ext cx="525145" cy="818515"/>
          </a:xfrm>
          <a:prstGeom prst="bentConnector3">
            <a:avLst>
              <a:gd name="adj1" fmla="val 50060"/>
            </a:avLst>
          </a:prstGeom>
        </p:spPr>
        <p:style>
          <a:lnRef idx="1">
            <a:schemeClr val="accent1"/>
          </a:lnRef>
          <a:fillRef idx="0">
            <a:schemeClr val="accent1"/>
          </a:fillRef>
          <a:effectRef idx="0">
            <a:schemeClr val="accent1"/>
          </a:effectRef>
          <a:fontRef idx="minor">
            <a:schemeClr val="tx1"/>
          </a:fontRef>
        </p:style>
      </p:cxnSp>
      <p:cxnSp>
        <p:nvCxnSpPr>
          <p:cNvPr id="20" name="肘形连接符 19"/>
          <p:cNvCxnSpPr>
            <a:stCxn id="3" idx="2"/>
            <a:endCxn id="10" idx="0"/>
          </p:cNvCxnSpPr>
          <p:nvPr/>
        </p:nvCxnSpPr>
        <p:spPr>
          <a:xfrm rot="5400000" flipV="1">
            <a:off x="10530523" y="5105718"/>
            <a:ext cx="525145" cy="953770"/>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1"/>
          <p:cNvSpPr txBox="1"/>
          <p:nvPr/>
        </p:nvSpPr>
        <p:spPr>
          <a:xfrm>
            <a:off x="479376" y="116632"/>
            <a:ext cx="4868117" cy="529569"/>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kumimoji="1" lang="zh-CN" altLang="en-US" b="1" dirty="0">
                <a:solidFill>
                  <a:srgbClr val="2965AB"/>
                </a:solidFill>
                <a:sym typeface="+mn-ea"/>
              </a:rPr>
              <a:t>数据尺度</a:t>
            </a:r>
            <a:endParaRPr kumimoji="1" lang="zh-CN" altLang="en-US" b="1" dirty="0">
              <a:solidFill>
                <a:srgbClr val="2965AB"/>
              </a:solidFill>
            </a:endParaRPr>
          </a:p>
        </p:txBody>
      </p:sp>
      <p:sp>
        <p:nvSpPr>
          <p:cNvPr id="13" name="Rectangle 3"/>
          <p:cNvSpPr txBox="1">
            <a:spLocks noChangeArrowheads="1"/>
          </p:cNvSpPr>
          <p:nvPr/>
        </p:nvSpPr>
        <p:spPr>
          <a:xfrm>
            <a:off x="498104" y="1052736"/>
            <a:ext cx="10081120" cy="489654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buClr>
                <a:srgbClr val="2965AB"/>
              </a:buClr>
              <a:buSzPct val="100000"/>
            </a:pPr>
            <a:r>
              <a:rPr lang="zh-CN" altLang="en-US" sz="2000" b="1" dirty="0">
                <a:solidFill>
                  <a:srgbClr val="2965AB"/>
                </a:solidFill>
              </a:rPr>
              <a:t>定性数据</a:t>
            </a:r>
            <a:endParaRPr lang="en-US" sz="2000" b="1" dirty="0">
              <a:solidFill>
                <a:srgbClr val="2965AB"/>
              </a:solidFill>
            </a:endParaRPr>
          </a:p>
          <a:p>
            <a:pPr lvl="1">
              <a:lnSpc>
                <a:spcPct val="100000"/>
              </a:lnSpc>
              <a:buClr>
                <a:srgbClr val="2965AB"/>
              </a:buClr>
              <a:buSzPct val="100000"/>
            </a:pPr>
            <a:r>
              <a:rPr lang="zh-CN" sz="2000" dirty="0">
                <a:solidFill>
                  <a:schemeClr val="dk1"/>
                </a:solidFill>
                <a:latin typeface="微软雅黑" panose="020B0503020204020204" charset="-122"/>
                <a:ea typeface="微软雅黑" panose="020B0503020204020204" charset="-122"/>
                <a:sym typeface="+mn-ea"/>
              </a:rPr>
              <a:t>定类：</a:t>
            </a:r>
            <a:r>
              <a:rPr lang="zh-CN" altLang="en-US" sz="2000" dirty="0">
                <a:solidFill>
                  <a:schemeClr val="dk1"/>
                </a:solidFill>
                <a:latin typeface="微软雅黑" panose="020B0503020204020204" charset="-122"/>
                <a:ea typeface="微软雅黑" panose="020B0503020204020204" charset="-122"/>
                <a:sym typeface="+mn-ea"/>
              </a:rPr>
              <a:t>“水果</a:t>
            </a:r>
            <a:r>
              <a:rPr lang="en-US" altLang="zh-CN" sz="2000" dirty="0">
                <a:solidFill>
                  <a:schemeClr val="dk1"/>
                </a:solidFill>
                <a:latin typeface="微软雅黑" panose="020B0503020204020204" charset="-122"/>
                <a:ea typeface="微软雅黑" panose="020B0503020204020204" charset="-122"/>
                <a:sym typeface="+mn-ea"/>
              </a:rPr>
              <a:t>”={</a:t>
            </a:r>
            <a:r>
              <a:rPr lang="zh-CN" altLang="en-US" sz="2000" dirty="0">
                <a:solidFill>
                  <a:schemeClr val="dk1"/>
                </a:solidFill>
                <a:latin typeface="微软雅黑" panose="020B0503020204020204" charset="-122"/>
                <a:ea typeface="微软雅黑" panose="020B0503020204020204" charset="-122"/>
                <a:sym typeface="+mn-ea"/>
              </a:rPr>
              <a:t>苹果</a:t>
            </a:r>
            <a:r>
              <a:rPr lang="zh-CN" sz="2000" dirty="0">
                <a:solidFill>
                  <a:schemeClr val="dk1"/>
                </a:solidFill>
                <a:latin typeface="微软雅黑" panose="020B0503020204020204" charset="-122"/>
                <a:ea typeface="微软雅黑" panose="020B0503020204020204" charset="-122"/>
                <a:sym typeface="+mn-ea"/>
              </a:rPr>
              <a:t>，西瓜，香蕉</a:t>
            </a:r>
            <a:r>
              <a:rPr lang="en-US" altLang="zh-CN" sz="2000" dirty="0">
                <a:solidFill>
                  <a:schemeClr val="dk1"/>
                </a:solidFill>
                <a:latin typeface="微软雅黑" panose="020B0503020204020204" charset="-122"/>
                <a:ea typeface="微软雅黑" panose="020B0503020204020204" charset="-122"/>
                <a:sym typeface="+mn-ea"/>
              </a:rPr>
              <a:t>}</a:t>
            </a:r>
            <a:endParaRPr lang="en-US" sz="2000" b="1" dirty="0">
              <a:solidFill>
                <a:srgbClr val="2965AB"/>
              </a:solidFill>
            </a:endParaRPr>
          </a:p>
          <a:p>
            <a:pPr lvl="1">
              <a:lnSpc>
                <a:spcPct val="100000"/>
              </a:lnSpc>
              <a:buClr>
                <a:srgbClr val="2965AB"/>
              </a:buClr>
              <a:buSzPct val="100000"/>
            </a:pPr>
            <a:r>
              <a:rPr lang="zh-CN" sz="2000" dirty="0">
                <a:solidFill>
                  <a:schemeClr val="dk1"/>
                </a:solidFill>
                <a:latin typeface="微软雅黑" panose="020B0503020204020204" charset="-122"/>
                <a:ea typeface="微软雅黑" panose="020B0503020204020204" charset="-122"/>
                <a:sym typeface="+mn-ea"/>
              </a:rPr>
              <a:t>定序：</a:t>
            </a:r>
            <a:r>
              <a:rPr lang="zh-CN" altLang="en-US" sz="2000" dirty="0">
                <a:solidFill>
                  <a:schemeClr val="dk1"/>
                </a:solidFill>
                <a:latin typeface="微软雅黑" panose="020B0503020204020204" charset="-122"/>
                <a:ea typeface="微软雅黑" panose="020B0503020204020204" charset="-122"/>
                <a:sym typeface="+mn-ea"/>
              </a:rPr>
              <a:t>“满意度</a:t>
            </a:r>
            <a:r>
              <a:rPr lang="en-US" altLang="zh-CN" sz="2000" dirty="0">
                <a:solidFill>
                  <a:schemeClr val="dk1"/>
                </a:solidFill>
                <a:latin typeface="微软雅黑" panose="020B0503020204020204" charset="-122"/>
                <a:ea typeface="微软雅黑" panose="020B0503020204020204" charset="-122"/>
                <a:sym typeface="+mn-ea"/>
              </a:rPr>
              <a:t>”={</a:t>
            </a:r>
            <a:r>
              <a:rPr lang="zh-CN" sz="2000" dirty="0">
                <a:solidFill>
                  <a:schemeClr val="dk1"/>
                </a:solidFill>
                <a:latin typeface="微软雅黑" panose="020B0503020204020204" charset="-122"/>
                <a:ea typeface="微软雅黑" panose="020B0503020204020204" charset="-122"/>
                <a:sym typeface="+mn-ea"/>
              </a:rPr>
              <a:t>低，中，高}</a:t>
            </a:r>
            <a:endParaRPr lang="zh-CN" altLang="en-US" sz="2000" dirty="0"/>
          </a:p>
          <a:p>
            <a:pPr marL="457200" lvl="1" indent="0">
              <a:lnSpc>
                <a:spcPct val="100000"/>
              </a:lnSpc>
              <a:buClr>
                <a:srgbClr val="2965AB"/>
              </a:buClr>
              <a:buSzPct val="100000"/>
              <a:buNone/>
            </a:pPr>
            <a:endParaRPr lang="en-US" sz="2000" dirty="0"/>
          </a:p>
          <a:p>
            <a:pPr>
              <a:lnSpc>
                <a:spcPct val="100000"/>
              </a:lnSpc>
              <a:buClr>
                <a:srgbClr val="2965AB"/>
              </a:buClr>
              <a:buSzPct val="100000"/>
            </a:pPr>
            <a:r>
              <a:rPr lang="zh-CN" altLang="en-US" sz="2000" b="1" dirty="0">
                <a:solidFill>
                  <a:srgbClr val="2965AB"/>
                </a:solidFill>
              </a:rPr>
              <a:t>定量数据</a:t>
            </a:r>
            <a:endParaRPr lang="en-US" sz="2000" b="1" dirty="0">
              <a:solidFill>
                <a:srgbClr val="2965AB"/>
              </a:solidFill>
            </a:endParaRPr>
          </a:p>
          <a:p>
            <a:pPr lvl="1">
              <a:lnSpc>
                <a:spcPct val="100000"/>
              </a:lnSpc>
              <a:buClr>
                <a:srgbClr val="2965AB"/>
              </a:buClr>
              <a:buSzPct val="100000"/>
            </a:pPr>
            <a:r>
              <a:rPr lang="zh-CN" sz="2000" dirty="0">
                <a:solidFill>
                  <a:schemeClr val="dk1"/>
                </a:solidFill>
                <a:latin typeface="微软雅黑" panose="020B0503020204020204" charset="-122"/>
                <a:ea typeface="微软雅黑" panose="020B0503020204020204" charset="-122"/>
                <a:sym typeface="+mn-ea"/>
              </a:rPr>
              <a:t>定距 ：</a:t>
            </a:r>
            <a:r>
              <a:rPr lang="zh-CN" altLang="en-US" sz="2000" dirty="0">
                <a:solidFill>
                  <a:schemeClr val="dk1"/>
                </a:solidFill>
                <a:latin typeface="微软雅黑" panose="020B0503020204020204" charset="-122"/>
                <a:ea typeface="微软雅黑" panose="020B0503020204020204" charset="-122"/>
                <a:sym typeface="+mn-ea"/>
              </a:rPr>
              <a:t>“</a:t>
            </a:r>
            <a:r>
              <a:rPr lang="zh-CN" sz="2000" dirty="0">
                <a:solidFill>
                  <a:schemeClr val="dk1"/>
                </a:solidFill>
                <a:latin typeface="微软雅黑" panose="020B0503020204020204" charset="-122"/>
                <a:ea typeface="微软雅黑" panose="020B0503020204020204" charset="-122"/>
                <a:sym typeface="+mn-ea"/>
              </a:rPr>
              <a:t>摄氏温度</a:t>
            </a:r>
            <a:r>
              <a:rPr lang="zh-CN" altLang="en-US" sz="2000" dirty="0">
                <a:solidFill>
                  <a:schemeClr val="dk1"/>
                </a:solidFill>
                <a:latin typeface="微软雅黑" panose="020B0503020204020204" charset="-122"/>
                <a:ea typeface="微软雅黑" panose="020B0503020204020204" charset="-122"/>
                <a:sym typeface="+mn-ea"/>
              </a:rPr>
              <a:t>”</a:t>
            </a:r>
            <a:r>
              <a:rPr lang="en-US" altLang="zh-CN" sz="2000" dirty="0">
                <a:solidFill>
                  <a:schemeClr val="dk1"/>
                </a:solidFill>
                <a:latin typeface="微软雅黑" panose="020B0503020204020204" charset="-122"/>
                <a:ea typeface="微软雅黑" panose="020B0503020204020204" charset="-122"/>
                <a:sym typeface="+mn-ea"/>
              </a:rPr>
              <a:t>={</a:t>
            </a:r>
            <a:r>
              <a:rPr lang="zh-CN" sz="2000" dirty="0">
                <a:solidFill>
                  <a:schemeClr val="dk1"/>
                </a:solidFill>
                <a:latin typeface="微软雅黑" panose="020B0503020204020204" charset="-122"/>
                <a:ea typeface="微软雅黑" panose="020B0503020204020204" charset="-122"/>
                <a:sym typeface="+mn-ea"/>
              </a:rPr>
              <a:t>36.5</a:t>
            </a:r>
            <a:r>
              <a:rPr lang="en-US" altLang="zh-CN" sz="2000" dirty="0">
                <a:solidFill>
                  <a:schemeClr val="dk1"/>
                </a:solidFill>
                <a:latin typeface="微软雅黑" panose="020B0503020204020204" charset="-122"/>
                <a:ea typeface="微软雅黑" panose="020B0503020204020204" charset="-122"/>
                <a:sym typeface="+mn-ea"/>
              </a:rPr>
              <a:t>~</a:t>
            </a:r>
            <a:r>
              <a:rPr lang="zh-CN" sz="2000" dirty="0">
                <a:solidFill>
                  <a:schemeClr val="dk1"/>
                </a:solidFill>
                <a:latin typeface="微软雅黑" panose="020B0503020204020204" charset="-122"/>
                <a:ea typeface="微软雅黑" panose="020B0503020204020204" charset="-122"/>
                <a:sym typeface="+mn-ea"/>
              </a:rPr>
              <a:t>80}</a:t>
            </a:r>
          </a:p>
          <a:p>
            <a:pPr lvl="1">
              <a:lnSpc>
                <a:spcPct val="100000"/>
              </a:lnSpc>
              <a:buClr>
                <a:srgbClr val="2965AB"/>
              </a:buClr>
              <a:buSzPct val="100000"/>
            </a:pPr>
            <a:r>
              <a:rPr lang="zh-CN" sz="2000" dirty="0">
                <a:solidFill>
                  <a:schemeClr val="dk1"/>
                </a:solidFill>
                <a:latin typeface="微软雅黑" panose="020B0503020204020204" charset="-122"/>
                <a:ea typeface="微软雅黑" panose="020B0503020204020204" charset="-122"/>
                <a:sym typeface="+mn-ea"/>
              </a:rPr>
              <a:t>定比：</a:t>
            </a:r>
            <a:r>
              <a:rPr lang="zh-CN" altLang="en-US" sz="2000" dirty="0">
                <a:solidFill>
                  <a:schemeClr val="dk1"/>
                </a:solidFill>
                <a:latin typeface="微软雅黑" panose="020B0503020204020204" charset="-122"/>
                <a:ea typeface="微软雅黑" panose="020B0503020204020204" charset="-122"/>
                <a:sym typeface="+mn-ea"/>
              </a:rPr>
              <a:t>“工资”</a:t>
            </a:r>
            <a:r>
              <a:rPr lang="zh-CN" sz="2000" dirty="0">
                <a:solidFill>
                  <a:schemeClr val="dk1"/>
                </a:solidFill>
                <a:latin typeface="微软雅黑" panose="020B0503020204020204" charset="-122"/>
                <a:ea typeface="微软雅黑" panose="020B0503020204020204" charset="-122"/>
                <a:sym typeface="+mn-ea"/>
              </a:rPr>
              <a:t>：</a:t>
            </a:r>
            <a:r>
              <a:rPr lang="en-US" altLang="zh-CN" sz="2000" dirty="0">
                <a:solidFill>
                  <a:schemeClr val="dk1"/>
                </a:solidFill>
                <a:latin typeface="微软雅黑" panose="020B0503020204020204" charset="-122"/>
                <a:ea typeface="微软雅黑" panose="020B0503020204020204" charset="-122"/>
                <a:sym typeface="+mn-ea"/>
              </a:rPr>
              <a:t>{1000~3500}</a:t>
            </a:r>
            <a:endParaRPr lang="zh-CN" altLang="en-US" sz="200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1"/>
          <p:cNvSpPr txBox="1"/>
          <p:nvPr/>
        </p:nvSpPr>
        <p:spPr>
          <a:xfrm>
            <a:off x="479376" y="116632"/>
            <a:ext cx="4868117" cy="529569"/>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kumimoji="1" lang="zh-CN" altLang="en-US" b="1" dirty="0">
                <a:solidFill>
                  <a:srgbClr val="2965AB"/>
                </a:solidFill>
                <a:sym typeface="+mn-ea"/>
              </a:rPr>
              <a:t>数据维度：就是特征的个数</a:t>
            </a:r>
            <a:endParaRPr kumimoji="1" lang="zh-CN" altLang="en-US" b="1" dirty="0">
              <a:solidFill>
                <a:srgbClr val="2965AB"/>
              </a:solidFill>
            </a:endParaRPr>
          </a:p>
        </p:txBody>
      </p:sp>
      <p:graphicFrame>
        <p:nvGraphicFramePr>
          <p:cNvPr id="2" name="表格 1"/>
          <p:cNvGraphicFramePr/>
          <p:nvPr/>
        </p:nvGraphicFramePr>
        <p:xfrm>
          <a:off x="4077335" y="2850515"/>
          <a:ext cx="5674360" cy="3070225"/>
        </p:xfrm>
        <a:graphic>
          <a:graphicData uri="http://schemas.openxmlformats.org/drawingml/2006/table">
            <a:tbl>
              <a:tblPr firstRow="1" bandRow="1">
                <a:tableStyleId>{5C22544A-7EE6-4342-B048-85BDC9FD1C3A}</a:tableStyleId>
              </a:tblPr>
              <a:tblGrid>
                <a:gridCol w="1134872">
                  <a:extLst>
                    <a:ext uri="{9D8B030D-6E8A-4147-A177-3AD203B41FA5}">
                      <a16:colId xmlns:a16="http://schemas.microsoft.com/office/drawing/2014/main" val="20000"/>
                    </a:ext>
                  </a:extLst>
                </a:gridCol>
                <a:gridCol w="1267460">
                  <a:extLst>
                    <a:ext uri="{9D8B030D-6E8A-4147-A177-3AD203B41FA5}">
                      <a16:colId xmlns:a16="http://schemas.microsoft.com/office/drawing/2014/main" val="20001"/>
                    </a:ext>
                  </a:extLst>
                </a:gridCol>
                <a:gridCol w="1002284">
                  <a:extLst>
                    <a:ext uri="{9D8B030D-6E8A-4147-A177-3AD203B41FA5}">
                      <a16:colId xmlns:a16="http://schemas.microsoft.com/office/drawing/2014/main" val="20002"/>
                    </a:ext>
                  </a:extLst>
                </a:gridCol>
                <a:gridCol w="1134872">
                  <a:extLst>
                    <a:ext uri="{9D8B030D-6E8A-4147-A177-3AD203B41FA5}">
                      <a16:colId xmlns:a16="http://schemas.microsoft.com/office/drawing/2014/main" val="20003"/>
                    </a:ext>
                  </a:extLst>
                </a:gridCol>
                <a:gridCol w="1134872">
                  <a:extLst>
                    <a:ext uri="{9D8B030D-6E8A-4147-A177-3AD203B41FA5}">
                      <a16:colId xmlns:a16="http://schemas.microsoft.com/office/drawing/2014/main" val="20004"/>
                    </a:ext>
                  </a:extLst>
                </a:gridCol>
              </a:tblGrid>
              <a:tr h="614045">
                <a:tc>
                  <a:txBody>
                    <a:bodyPr/>
                    <a:lstStyle/>
                    <a:p>
                      <a:pPr>
                        <a:buNone/>
                      </a:pPr>
                      <a:r>
                        <a:rPr lang="en-US" altLang="zh-CN" sz="2000">
                          <a:latin typeface="微软雅黑" panose="020B0503020204020204" charset="-122"/>
                          <a:ea typeface="微软雅黑" panose="020B0503020204020204" charset="-122"/>
                        </a:rPr>
                        <a:t>ID</a:t>
                      </a:r>
                    </a:p>
                  </a:txBody>
                  <a:tcPr/>
                </a:tc>
                <a:tc>
                  <a:txBody>
                    <a:bodyPr/>
                    <a:lstStyle/>
                    <a:p>
                      <a:pPr>
                        <a:buNone/>
                      </a:pPr>
                      <a:r>
                        <a:rPr lang="zh-CN" altLang="en-US" sz="2000">
                          <a:latin typeface="微软雅黑" panose="020B0503020204020204" charset="-122"/>
                          <a:ea typeface="微软雅黑" panose="020B0503020204020204" charset="-122"/>
                        </a:rPr>
                        <a:t>子女数</a:t>
                      </a:r>
                    </a:p>
                  </a:txBody>
                  <a:tcPr/>
                </a:tc>
                <a:tc>
                  <a:txBody>
                    <a:bodyPr/>
                    <a:lstStyle/>
                    <a:p>
                      <a:pPr>
                        <a:buNone/>
                      </a:pPr>
                      <a:r>
                        <a:rPr lang="zh-CN" altLang="en-US" sz="2000">
                          <a:latin typeface="微软雅黑" panose="020B0503020204020204" charset="-122"/>
                          <a:ea typeface="微软雅黑" panose="020B0503020204020204" charset="-122"/>
                        </a:rPr>
                        <a:t>体重</a:t>
                      </a:r>
                    </a:p>
                  </a:txBody>
                  <a:tcPr/>
                </a:tc>
                <a:tc>
                  <a:txBody>
                    <a:bodyPr/>
                    <a:lstStyle/>
                    <a:p>
                      <a:pPr>
                        <a:buNone/>
                      </a:pPr>
                      <a:r>
                        <a:rPr lang="zh-CN" altLang="en-US" sz="2000">
                          <a:latin typeface="微软雅黑" panose="020B0503020204020204" charset="-122"/>
                          <a:ea typeface="微软雅黑" panose="020B0503020204020204" charset="-122"/>
                        </a:rPr>
                        <a:t>职业</a:t>
                      </a:r>
                    </a:p>
                  </a:txBody>
                  <a:tcPr/>
                </a:tc>
                <a:tc>
                  <a:txBody>
                    <a:bodyPr/>
                    <a:lstStyle/>
                    <a:p>
                      <a:pPr>
                        <a:buNone/>
                      </a:pPr>
                      <a:r>
                        <a:rPr lang="zh-CN" altLang="en-US" sz="2000">
                          <a:latin typeface="微软雅黑" panose="020B0503020204020204" charset="-122"/>
                          <a:ea typeface="微软雅黑" panose="020B0503020204020204" charset="-122"/>
                        </a:rPr>
                        <a:t>收入</a:t>
                      </a:r>
                    </a:p>
                  </a:txBody>
                  <a:tcPr/>
                </a:tc>
                <a:extLst>
                  <a:ext uri="{0D108BD9-81ED-4DB2-BD59-A6C34878D82A}">
                    <a16:rowId xmlns:a16="http://schemas.microsoft.com/office/drawing/2014/main" val="10000"/>
                  </a:ext>
                </a:extLst>
              </a:tr>
              <a:tr h="614045">
                <a:tc>
                  <a:txBody>
                    <a:bodyPr/>
                    <a:lstStyle/>
                    <a:p>
                      <a:pPr>
                        <a:buNone/>
                      </a:pPr>
                      <a:r>
                        <a:rPr lang="en-US" altLang="zh-CN" sz="2000">
                          <a:latin typeface="微软雅黑" panose="020B0503020204020204" charset="-122"/>
                          <a:ea typeface="微软雅黑" panose="020B0503020204020204" charset="-122"/>
                        </a:rPr>
                        <a:t>1</a:t>
                      </a:r>
                    </a:p>
                  </a:txBody>
                  <a:tcPr/>
                </a:tc>
                <a:tc>
                  <a:txBody>
                    <a:bodyPr/>
                    <a:lstStyle/>
                    <a:p>
                      <a:pPr>
                        <a:buNone/>
                      </a:pPr>
                      <a:r>
                        <a:rPr lang="en-US" altLang="zh-CN" sz="2000">
                          <a:latin typeface="微软雅黑" panose="020B0503020204020204" charset="-122"/>
                          <a:ea typeface="微软雅黑" panose="020B0503020204020204" charset="-122"/>
                        </a:rPr>
                        <a:t>2</a:t>
                      </a:r>
                    </a:p>
                  </a:txBody>
                  <a:tcPr/>
                </a:tc>
                <a:tc>
                  <a:txBody>
                    <a:bodyPr/>
                    <a:lstStyle/>
                    <a:p>
                      <a:pPr>
                        <a:buNone/>
                      </a:pPr>
                      <a:r>
                        <a:rPr lang="en-US" altLang="zh-CN" sz="2000">
                          <a:latin typeface="微软雅黑" panose="020B0503020204020204" charset="-122"/>
                          <a:ea typeface="微软雅黑" panose="020B0503020204020204" charset="-122"/>
                        </a:rPr>
                        <a:t>65</a:t>
                      </a:r>
                    </a:p>
                  </a:txBody>
                  <a:tcPr/>
                </a:tc>
                <a:tc>
                  <a:txBody>
                    <a:bodyPr/>
                    <a:lstStyle/>
                    <a:p>
                      <a:pPr>
                        <a:buNone/>
                      </a:pPr>
                      <a:r>
                        <a:rPr lang="zh-CN" altLang="en-US" sz="2000">
                          <a:latin typeface="微软雅黑" panose="020B0503020204020204" charset="-122"/>
                          <a:ea typeface="微软雅黑" panose="020B0503020204020204" charset="-122"/>
                        </a:rPr>
                        <a:t>教师</a:t>
                      </a:r>
                    </a:p>
                  </a:txBody>
                  <a:tcPr/>
                </a:tc>
                <a:tc>
                  <a:txBody>
                    <a:bodyPr/>
                    <a:lstStyle/>
                    <a:p>
                      <a:pPr>
                        <a:buNone/>
                      </a:pPr>
                      <a:r>
                        <a:rPr lang="zh-CN" altLang="en-US" sz="2000">
                          <a:latin typeface="微软雅黑" panose="020B0503020204020204" charset="-122"/>
                          <a:ea typeface="微软雅黑" panose="020B0503020204020204" charset="-122"/>
                        </a:rPr>
                        <a:t>中</a:t>
                      </a:r>
                    </a:p>
                  </a:txBody>
                  <a:tcPr/>
                </a:tc>
                <a:extLst>
                  <a:ext uri="{0D108BD9-81ED-4DB2-BD59-A6C34878D82A}">
                    <a16:rowId xmlns:a16="http://schemas.microsoft.com/office/drawing/2014/main" val="10001"/>
                  </a:ext>
                </a:extLst>
              </a:tr>
              <a:tr h="614045">
                <a:tc>
                  <a:txBody>
                    <a:bodyPr/>
                    <a:lstStyle/>
                    <a:p>
                      <a:pPr>
                        <a:buNone/>
                      </a:pPr>
                      <a:r>
                        <a:rPr lang="en-US" altLang="zh-CN" sz="2000">
                          <a:latin typeface="微软雅黑" panose="020B0503020204020204" charset="-122"/>
                          <a:ea typeface="微软雅黑" panose="020B0503020204020204" charset="-122"/>
                        </a:rPr>
                        <a:t>2</a:t>
                      </a:r>
                    </a:p>
                  </a:txBody>
                  <a:tcPr/>
                </a:tc>
                <a:tc>
                  <a:txBody>
                    <a:bodyPr/>
                    <a:lstStyle/>
                    <a:p>
                      <a:pPr>
                        <a:buNone/>
                      </a:pPr>
                      <a:r>
                        <a:rPr lang="en-US" altLang="zh-CN" sz="2000">
                          <a:latin typeface="微软雅黑" panose="020B0503020204020204" charset="-122"/>
                          <a:ea typeface="微软雅黑" panose="020B0503020204020204" charset="-122"/>
                        </a:rPr>
                        <a:t>1</a:t>
                      </a:r>
                    </a:p>
                  </a:txBody>
                  <a:tcPr/>
                </a:tc>
                <a:tc>
                  <a:txBody>
                    <a:bodyPr/>
                    <a:lstStyle/>
                    <a:p>
                      <a:pPr>
                        <a:buNone/>
                      </a:pPr>
                      <a:r>
                        <a:rPr lang="en-US" altLang="zh-CN" sz="2000">
                          <a:latin typeface="微软雅黑" panose="020B0503020204020204" charset="-122"/>
                          <a:ea typeface="微软雅黑" panose="020B0503020204020204" charset="-122"/>
                        </a:rPr>
                        <a:t>57</a:t>
                      </a:r>
                    </a:p>
                  </a:txBody>
                  <a:tcPr/>
                </a:tc>
                <a:tc>
                  <a:txBody>
                    <a:bodyPr/>
                    <a:lstStyle/>
                    <a:p>
                      <a:pPr>
                        <a:buNone/>
                      </a:pPr>
                      <a:r>
                        <a:rPr lang="zh-CN" altLang="en-US" sz="2000">
                          <a:latin typeface="微软雅黑" panose="020B0503020204020204" charset="-122"/>
                          <a:ea typeface="微软雅黑" panose="020B0503020204020204" charset="-122"/>
                        </a:rPr>
                        <a:t>工人</a:t>
                      </a:r>
                    </a:p>
                  </a:txBody>
                  <a:tcPr/>
                </a:tc>
                <a:tc>
                  <a:txBody>
                    <a:bodyPr/>
                    <a:lstStyle/>
                    <a:p>
                      <a:pPr>
                        <a:buNone/>
                      </a:pPr>
                      <a:r>
                        <a:rPr lang="zh-CN" altLang="en-US" sz="2000">
                          <a:latin typeface="微软雅黑" panose="020B0503020204020204" charset="-122"/>
                          <a:ea typeface="微软雅黑" panose="020B0503020204020204" charset="-122"/>
                        </a:rPr>
                        <a:t>低</a:t>
                      </a:r>
                    </a:p>
                  </a:txBody>
                  <a:tcPr/>
                </a:tc>
                <a:extLst>
                  <a:ext uri="{0D108BD9-81ED-4DB2-BD59-A6C34878D82A}">
                    <a16:rowId xmlns:a16="http://schemas.microsoft.com/office/drawing/2014/main" val="10002"/>
                  </a:ext>
                </a:extLst>
              </a:tr>
              <a:tr h="614045">
                <a:tc>
                  <a:txBody>
                    <a:bodyPr/>
                    <a:lstStyle/>
                    <a:p>
                      <a:pPr>
                        <a:buNone/>
                      </a:pPr>
                      <a:r>
                        <a:rPr lang="en-US" altLang="zh-CN" sz="2000">
                          <a:latin typeface="微软雅黑" panose="020B0503020204020204" charset="-122"/>
                          <a:ea typeface="微软雅黑" panose="020B0503020204020204" charset="-122"/>
                        </a:rPr>
                        <a:t>3</a:t>
                      </a:r>
                    </a:p>
                  </a:txBody>
                  <a:tcPr/>
                </a:tc>
                <a:tc>
                  <a:txBody>
                    <a:bodyPr/>
                    <a:lstStyle/>
                    <a:p>
                      <a:pPr>
                        <a:buNone/>
                      </a:pPr>
                      <a:r>
                        <a:rPr lang="en-US" altLang="zh-CN" sz="2000">
                          <a:latin typeface="微软雅黑" panose="020B0503020204020204" charset="-122"/>
                          <a:ea typeface="微软雅黑" panose="020B0503020204020204" charset="-122"/>
                        </a:rPr>
                        <a:t>0</a:t>
                      </a:r>
                    </a:p>
                  </a:txBody>
                  <a:tcPr/>
                </a:tc>
                <a:tc>
                  <a:txBody>
                    <a:bodyPr/>
                    <a:lstStyle/>
                    <a:p>
                      <a:pPr>
                        <a:buNone/>
                      </a:pPr>
                      <a:r>
                        <a:rPr lang="en-US" altLang="zh-CN" sz="2000">
                          <a:latin typeface="微软雅黑" panose="020B0503020204020204" charset="-122"/>
                          <a:ea typeface="微软雅黑" panose="020B0503020204020204" charset="-122"/>
                        </a:rPr>
                        <a:t>67</a:t>
                      </a:r>
                    </a:p>
                  </a:txBody>
                  <a:tcPr/>
                </a:tc>
                <a:tc>
                  <a:txBody>
                    <a:bodyPr/>
                    <a:lstStyle/>
                    <a:p>
                      <a:pPr>
                        <a:buNone/>
                      </a:pPr>
                      <a:r>
                        <a:rPr lang="zh-CN" altLang="en-US" sz="2000">
                          <a:latin typeface="微软雅黑" panose="020B0503020204020204" charset="-122"/>
                          <a:ea typeface="微软雅黑" panose="020B0503020204020204" charset="-122"/>
                        </a:rPr>
                        <a:t>工人</a:t>
                      </a:r>
                    </a:p>
                  </a:txBody>
                  <a:tcPr/>
                </a:tc>
                <a:tc>
                  <a:txBody>
                    <a:bodyPr/>
                    <a:lstStyle/>
                    <a:p>
                      <a:pPr>
                        <a:buNone/>
                      </a:pPr>
                      <a:r>
                        <a:rPr lang="zh-CN" altLang="en-US" sz="2000">
                          <a:latin typeface="微软雅黑" panose="020B0503020204020204" charset="-122"/>
                          <a:ea typeface="微软雅黑" panose="020B0503020204020204" charset="-122"/>
                        </a:rPr>
                        <a:t>高</a:t>
                      </a:r>
                    </a:p>
                  </a:txBody>
                  <a:tcPr/>
                </a:tc>
                <a:extLst>
                  <a:ext uri="{0D108BD9-81ED-4DB2-BD59-A6C34878D82A}">
                    <a16:rowId xmlns:a16="http://schemas.microsoft.com/office/drawing/2014/main" val="10003"/>
                  </a:ext>
                </a:extLst>
              </a:tr>
              <a:tr h="614045">
                <a:tc>
                  <a:txBody>
                    <a:bodyPr/>
                    <a:lstStyle/>
                    <a:p>
                      <a:pPr>
                        <a:buNone/>
                      </a:pPr>
                      <a:r>
                        <a:rPr lang="en-US" altLang="zh-CN" sz="2000">
                          <a:latin typeface="微软雅黑" panose="020B0503020204020204" charset="-122"/>
                          <a:ea typeface="微软雅黑" panose="020B0503020204020204" charset="-122"/>
                        </a:rPr>
                        <a:t>4</a:t>
                      </a:r>
                    </a:p>
                  </a:txBody>
                  <a:tcPr/>
                </a:tc>
                <a:tc>
                  <a:txBody>
                    <a:bodyPr/>
                    <a:lstStyle/>
                    <a:p>
                      <a:pPr>
                        <a:buNone/>
                      </a:pPr>
                      <a:r>
                        <a:rPr lang="en-US" altLang="zh-CN" sz="2000">
                          <a:latin typeface="微软雅黑" panose="020B0503020204020204" charset="-122"/>
                          <a:ea typeface="微软雅黑" panose="020B0503020204020204" charset="-122"/>
                        </a:rPr>
                        <a:t>3</a:t>
                      </a:r>
                    </a:p>
                  </a:txBody>
                  <a:tcPr/>
                </a:tc>
                <a:tc>
                  <a:txBody>
                    <a:bodyPr/>
                    <a:lstStyle/>
                    <a:p>
                      <a:pPr>
                        <a:buNone/>
                      </a:pPr>
                      <a:r>
                        <a:rPr lang="en-US" altLang="zh-CN" sz="2000">
                          <a:latin typeface="微软雅黑" panose="020B0503020204020204" charset="-122"/>
                          <a:ea typeface="微软雅黑" panose="020B0503020204020204" charset="-122"/>
                        </a:rPr>
                        <a:t>81</a:t>
                      </a:r>
                    </a:p>
                  </a:txBody>
                  <a:tcPr/>
                </a:tc>
                <a:tc>
                  <a:txBody>
                    <a:bodyPr/>
                    <a:lstStyle/>
                    <a:p>
                      <a:pPr>
                        <a:buNone/>
                      </a:pPr>
                      <a:r>
                        <a:rPr lang="zh-CN" altLang="en-US" sz="2000">
                          <a:latin typeface="微软雅黑" panose="020B0503020204020204" charset="-122"/>
                          <a:ea typeface="微软雅黑" panose="020B0503020204020204" charset="-122"/>
                        </a:rPr>
                        <a:t>农民</a:t>
                      </a:r>
                    </a:p>
                  </a:txBody>
                  <a:tcPr/>
                </a:tc>
                <a:tc>
                  <a:txBody>
                    <a:bodyPr/>
                    <a:lstStyle/>
                    <a:p>
                      <a:pPr>
                        <a:buNone/>
                      </a:pPr>
                      <a:r>
                        <a:rPr lang="zh-CN" altLang="en-US" sz="2000">
                          <a:latin typeface="微软雅黑" panose="020B0503020204020204" charset="-122"/>
                          <a:ea typeface="微软雅黑" panose="020B0503020204020204" charset="-122"/>
                        </a:rPr>
                        <a:t>中</a:t>
                      </a:r>
                    </a:p>
                  </a:txBody>
                  <a:tcPr/>
                </a:tc>
                <a:extLst>
                  <a:ext uri="{0D108BD9-81ED-4DB2-BD59-A6C34878D82A}">
                    <a16:rowId xmlns:a16="http://schemas.microsoft.com/office/drawing/2014/main" val="10004"/>
                  </a:ext>
                </a:extLst>
              </a:tr>
            </a:tbl>
          </a:graphicData>
        </a:graphic>
      </p:graphicFrame>
      <p:sp>
        <p:nvSpPr>
          <p:cNvPr id="6" name="文本框 5"/>
          <p:cNvSpPr txBox="1"/>
          <p:nvPr/>
        </p:nvSpPr>
        <p:spPr>
          <a:xfrm>
            <a:off x="5546036" y="5920745"/>
            <a:ext cx="2736304" cy="398780"/>
          </a:xfrm>
          <a:prstGeom prst="rect">
            <a:avLst/>
          </a:prstGeom>
          <a:noFill/>
        </p:spPr>
        <p:txBody>
          <a:bodyPr wrap="square" rtlCol="0">
            <a:spAutoFit/>
          </a:bodyPr>
          <a:lstStyle/>
          <a:p>
            <a:pPr algn="ctr"/>
            <a:r>
              <a:rPr lang="zh-CN" altLang="en-US" sz="2000" dirty="0">
                <a:latin typeface="微软雅黑 Light" panose="020B0502040204020203" pitchFamily="34" charset="-122"/>
                <a:ea typeface="微软雅黑 Light" panose="020B0502040204020203" pitchFamily="34" charset="-122"/>
              </a:rPr>
              <a:t>四个四维数据举例</a:t>
            </a:r>
          </a:p>
        </p:txBody>
      </p:sp>
      <p:sp>
        <p:nvSpPr>
          <p:cNvPr id="5" name="文本框 4"/>
          <p:cNvSpPr txBox="1"/>
          <p:nvPr/>
        </p:nvSpPr>
        <p:spPr>
          <a:xfrm>
            <a:off x="479425" y="3174365"/>
            <a:ext cx="2032000" cy="398780"/>
          </a:xfrm>
          <a:prstGeom prst="rect">
            <a:avLst/>
          </a:prstGeom>
          <a:noFill/>
        </p:spPr>
        <p:txBody>
          <a:bodyPr wrap="square" rtlCol="0">
            <a:spAutoFit/>
          </a:bodyPr>
          <a:lstStyle/>
          <a:p>
            <a:r>
              <a:rPr lang="zh-CN" altLang="en-US" sz="2000" dirty="0">
                <a:latin typeface="微软雅黑 Light" panose="020B0502040204020203" pitchFamily="34" charset="-122"/>
                <a:ea typeface="微软雅黑 Light" panose="020B0502040204020203" pitchFamily="34" charset="-122"/>
              </a:rPr>
              <a:t>行：记录、样本</a:t>
            </a:r>
            <a:endParaRPr lang="zh-CN" altLang="en-US" sz="2400" dirty="0">
              <a:solidFill>
                <a:srgbClr val="2965AB"/>
              </a:solidFill>
              <a:latin typeface="微软雅黑 Light" panose="020B0502040204020203" pitchFamily="34" charset="-122"/>
              <a:ea typeface="微软雅黑 Light" panose="020B0502040204020203" pitchFamily="34" charset="-122"/>
            </a:endParaRPr>
          </a:p>
        </p:txBody>
      </p:sp>
      <p:cxnSp>
        <p:nvCxnSpPr>
          <p:cNvPr id="7" name="直接箭头连接符 6"/>
          <p:cNvCxnSpPr>
            <a:stCxn id="5" idx="3"/>
          </p:cNvCxnSpPr>
          <p:nvPr/>
        </p:nvCxnSpPr>
        <p:spPr>
          <a:xfrm>
            <a:off x="2511425" y="3373755"/>
            <a:ext cx="1532890" cy="14414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 name="直接箭头连接符 7"/>
          <p:cNvCxnSpPr/>
          <p:nvPr/>
        </p:nvCxnSpPr>
        <p:spPr>
          <a:xfrm>
            <a:off x="2511425" y="3373755"/>
            <a:ext cx="1440180" cy="144018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5347335" y="916940"/>
            <a:ext cx="2792730" cy="398780"/>
          </a:xfrm>
          <a:prstGeom prst="rect">
            <a:avLst/>
          </a:prstGeom>
          <a:noFill/>
        </p:spPr>
        <p:txBody>
          <a:bodyPr wrap="square" rtlCol="0">
            <a:spAutoFit/>
          </a:bodyPr>
          <a:lstStyle/>
          <a:p>
            <a:r>
              <a:rPr lang="zh-CN" altLang="en-US" sz="2000" dirty="0">
                <a:latin typeface="微软雅黑 Light" panose="020B0502040204020203" pitchFamily="34" charset="-122"/>
                <a:ea typeface="微软雅黑 Light" panose="020B0502040204020203" pitchFamily="34" charset="-122"/>
              </a:rPr>
              <a:t>列：特征、变量、属性</a:t>
            </a:r>
            <a:endParaRPr lang="zh-CN" altLang="en-US" sz="2400" dirty="0">
              <a:solidFill>
                <a:srgbClr val="2965AB"/>
              </a:solidFill>
              <a:latin typeface="微软雅黑 Light" panose="020B0502040204020203" pitchFamily="34" charset="-122"/>
              <a:ea typeface="微软雅黑 Light" panose="020B0502040204020203" pitchFamily="34" charset="-122"/>
            </a:endParaRPr>
          </a:p>
        </p:txBody>
      </p:sp>
      <p:cxnSp>
        <p:nvCxnSpPr>
          <p:cNvPr id="10" name="直接箭头连接符 9"/>
          <p:cNvCxnSpPr>
            <a:stCxn id="9" idx="2"/>
          </p:cNvCxnSpPr>
          <p:nvPr/>
        </p:nvCxnSpPr>
        <p:spPr>
          <a:xfrm flipH="1">
            <a:off x="5492115" y="1315720"/>
            <a:ext cx="1251585" cy="88201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直接箭头连接符 10"/>
          <p:cNvCxnSpPr/>
          <p:nvPr/>
        </p:nvCxnSpPr>
        <p:spPr>
          <a:xfrm>
            <a:off x="6743700" y="1315720"/>
            <a:ext cx="1584325" cy="100838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txBox="1"/>
          <p:nvPr/>
        </p:nvSpPr>
        <p:spPr>
          <a:xfrm>
            <a:off x="479376" y="188640"/>
            <a:ext cx="4868117" cy="529569"/>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kumimoji="1" lang="zh-CN" altLang="en-US" b="1" dirty="0">
                <a:solidFill>
                  <a:srgbClr val="2965AB"/>
                </a:solidFill>
              </a:rPr>
              <a:t>两个基本问题</a:t>
            </a:r>
          </a:p>
        </p:txBody>
      </p:sp>
      <p:sp>
        <p:nvSpPr>
          <p:cNvPr id="3" name="Rectangle 3"/>
          <p:cNvSpPr txBox="1">
            <a:spLocks noChangeArrowheads="1"/>
          </p:cNvSpPr>
          <p:nvPr/>
        </p:nvSpPr>
        <p:spPr>
          <a:xfrm>
            <a:off x="479376" y="1412776"/>
            <a:ext cx="10081120" cy="309634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buClr>
                <a:srgbClr val="2965AB"/>
              </a:buClr>
              <a:buSzPct val="100000"/>
            </a:pPr>
            <a:r>
              <a:rPr lang="zh-CN" altLang="en-US" sz="2400" b="1" dirty="0">
                <a:solidFill>
                  <a:srgbClr val="2965AB"/>
                </a:solidFill>
              </a:rPr>
              <a:t>第一，什么是数据可视化？</a:t>
            </a:r>
          </a:p>
          <a:p>
            <a:pPr>
              <a:lnSpc>
                <a:spcPct val="150000"/>
              </a:lnSpc>
              <a:buClr>
                <a:srgbClr val="2965AB"/>
              </a:buClr>
              <a:buSzPct val="100000"/>
            </a:pPr>
            <a:r>
              <a:rPr lang="zh-CN" altLang="en-US" sz="2400" dirty="0">
                <a:solidFill>
                  <a:srgbClr val="2965AB"/>
                </a:solidFill>
              </a:rPr>
              <a:t>数据可视化的本质，就是</a:t>
            </a:r>
            <a:r>
              <a:rPr lang="zh-CN" altLang="en-US" sz="2400" dirty="0">
                <a:solidFill>
                  <a:srgbClr val="FF0000"/>
                </a:solidFill>
              </a:rPr>
              <a:t>数据图形化</a:t>
            </a:r>
            <a:r>
              <a:rPr lang="zh-CN" altLang="en-US" sz="2400" dirty="0"/>
              <a:t>。</a:t>
            </a:r>
            <a:r>
              <a:rPr lang="zh-CN" altLang="en-US" sz="2400" dirty="0">
                <a:solidFill>
                  <a:srgbClr val="2965AB"/>
                </a:solidFill>
              </a:rPr>
              <a:t>把数据变成图形，或者说，用图形展示数据。</a:t>
            </a:r>
          </a:p>
          <a:p>
            <a:pPr>
              <a:lnSpc>
                <a:spcPct val="150000"/>
              </a:lnSpc>
              <a:buClr>
                <a:srgbClr val="2965AB"/>
              </a:buClr>
              <a:buSzPct val="100000"/>
            </a:pPr>
            <a:r>
              <a:rPr lang="zh-CN" altLang="en-US" sz="2400" dirty="0">
                <a:solidFill>
                  <a:srgbClr val="2965AB"/>
                </a:solidFill>
              </a:rPr>
              <a:t>图形有多种：二维三维，黑白彩色，静态动态</a:t>
            </a:r>
            <a:r>
              <a:rPr lang="en-US" altLang="zh-CN" sz="2400" dirty="0">
                <a:solidFill>
                  <a:srgbClr val="2965AB"/>
                </a:solidFill>
              </a:rPr>
              <a:t>……</a:t>
            </a:r>
          </a:p>
          <a:p>
            <a:pPr>
              <a:lnSpc>
                <a:spcPct val="150000"/>
              </a:lnSpc>
              <a:buClr>
                <a:srgbClr val="2965AB"/>
              </a:buClr>
              <a:buSzPct val="100000"/>
            </a:pPr>
            <a:r>
              <a:rPr lang="zh-CN" altLang="en-US" sz="2400" dirty="0">
                <a:solidFill>
                  <a:srgbClr val="2965AB"/>
                </a:solidFill>
              </a:rPr>
              <a:t>无论哪一种图形，都是数据可视化的范畴。</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1"/>
          <p:cNvSpPr txBox="1"/>
          <p:nvPr/>
        </p:nvSpPr>
        <p:spPr>
          <a:xfrm>
            <a:off x="479376" y="116632"/>
            <a:ext cx="4868117" cy="529569"/>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kumimoji="1" lang="zh-CN" altLang="en-US" b="1" dirty="0">
                <a:solidFill>
                  <a:srgbClr val="2965AB"/>
                </a:solidFill>
              </a:rPr>
              <a:t>树状数据</a:t>
            </a:r>
          </a:p>
        </p:txBody>
      </p:sp>
      <p:sp>
        <p:nvSpPr>
          <p:cNvPr id="13" name="Rectangle 3"/>
          <p:cNvSpPr txBox="1">
            <a:spLocks noChangeArrowheads="1"/>
          </p:cNvSpPr>
          <p:nvPr/>
        </p:nvSpPr>
        <p:spPr>
          <a:xfrm>
            <a:off x="479689" y="1052101"/>
            <a:ext cx="10081120" cy="489654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buClr>
                <a:srgbClr val="2965AB"/>
              </a:buClr>
              <a:buSzPct val="100000"/>
            </a:pPr>
            <a:r>
              <a:rPr lang="zh-CN" altLang="en-US" sz="2000" b="1" dirty="0">
                <a:solidFill>
                  <a:srgbClr val="2965AB"/>
                </a:solidFill>
              </a:rPr>
              <a:t>可以清楚看到节点之间的关系</a:t>
            </a:r>
          </a:p>
          <a:p>
            <a:pPr>
              <a:lnSpc>
                <a:spcPct val="100000"/>
              </a:lnSpc>
              <a:buClr>
                <a:srgbClr val="2965AB"/>
              </a:buClr>
              <a:buSzPct val="100000"/>
            </a:pPr>
            <a:endParaRPr lang="en-US" sz="2000" b="1" dirty="0">
              <a:solidFill>
                <a:srgbClr val="2965AB"/>
              </a:solidFill>
            </a:endParaRPr>
          </a:p>
          <a:p>
            <a:pPr marL="965200" lvl="1" indent="-342900" algn="l" rtl="0">
              <a:lnSpc>
                <a:spcPct val="150000"/>
              </a:lnSpc>
              <a:spcBef>
                <a:spcPts val="500"/>
              </a:spcBef>
              <a:spcAft>
                <a:spcPts val="0"/>
              </a:spcAft>
              <a:buClr>
                <a:srgbClr val="2965AB"/>
              </a:buClr>
              <a:buSzPts val="1000"/>
              <a:buFont typeface="Arial" panose="020B0604020202020204" pitchFamily="34" charset="0"/>
              <a:buChar char="•"/>
            </a:pPr>
            <a:r>
              <a:rPr lang="zh-CN" altLang="en-US" sz="2000" dirty="0"/>
              <a:t>猪肉节点是牛肉的兄弟节点</a:t>
            </a:r>
          </a:p>
          <a:p>
            <a:pPr marL="965200" lvl="1" indent="-342900" algn="l" rtl="0">
              <a:lnSpc>
                <a:spcPct val="150000"/>
              </a:lnSpc>
              <a:spcBef>
                <a:spcPts val="500"/>
              </a:spcBef>
              <a:spcAft>
                <a:spcPts val="0"/>
              </a:spcAft>
              <a:buClr>
                <a:srgbClr val="2965AB"/>
              </a:buClr>
              <a:buSzPts val="1000"/>
              <a:buFont typeface="Arial" panose="020B0604020202020204" pitchFamily="34" charset="0"/>
              <a:buChar char="•"/>
            </a:pPr>
            <a:r>
              <a:rPr lang="zh-CN" altLang="en-US" sz="2000" dirty="0"/>
              <a:t>水果是香蕉的父节点</a:t>
            </a:r>
          </a:p>
        </p:txBody>
      </p:sp>
      <p:sp>
        <p:nvSpPr>
          <p:cNvPr id="3" name="文本框 2"/>
          <p:cNvSpPr txBox="1"/>
          <p:nvPr/>
        </p:nvSpPr>
        <p:spPr>
          <a:xfrm>
            <a:off x="4210685" y="1377315"/>
            <a:ext cx="1136650" cy="398780"/>
          </a:xfrm>
          <a:prstGeom prst="rect">
            <a:avLst/>
          </a:prstGeom>
          <a:noFill/>
          <a:ln w="12700" cmpd="sng">
            <a:solidFill>
              <a:schemeClr val="accent1">
                <a:shade val="50000"/>
              </a:schemeClr>
            </a:solidFill>
            <a:prstDash val="solid"/>
          </a:ln>
        </p:spPr>
        <p:txBody>
          <a:bodyPr wrap="square" rtlCol="0">
            <a:spAutoFit/>
          </a:bodyPr>
          <a:lstStyle/>
          <a:p>
            <a:pPr algn="ctr"/>
            <a:r>
              <a:rPr lang="zh-CN" altLang="en-US" sz="2000">
                <a:latin typeface="微软雅黑" panose="020B0503020204020204" charset="-122"/>
                <a:ea typeface="微软雅黑" panose="020B0503020204020204" charset="-122"/>
              </a:rPr>
              <a:t>食物</a:t>
            </a:r>
          </a:p>
        </p:txBody>
      </p:sp>
      <p:sp>
        <p:nvSpPr>
          <p:cNvPr id="5" name="文本框 4"/>
          <p:cNvSpPr txBox="1"/>
          <p:nvPr/>
        </p:nvSpPr>
        <p:spPr>
          <a:xfrm>
            <a:off x="5109210" y="2136775"/>
            <a:ext cx="1136650" cy="398780"/>
          </a:xfrm>
          <a:prstGeom prst="rect">
            <a:avLst/>
          </a:prstGeom>
          <a:noFill/>
          <a:ln w="12700" cmpd="sng">
            <a:solidFill>
              <a:schemeClr val="accent1">
                <a:shade val="50000"/>
              </a:schemeClr>
            </a:solidFill>
            <a:prstDash val="solid"/>
          </a:ln>
        </p:spPr>
        <p:txBody>
          <a:bodyPr wrap="square" rtlCol="0">
            <a:spAutoFit/>
          </a:bodyPr>
          <a:lstStyle/>
          <a:p>
            <a:pPr algn="ctr"/>
            <a:r>
              <a:rPr lang="zh-CN" altLang="en-US" sz="2000">
                <a:latin typeface="微软雅黑" panose="020B0503020204020204" charset="-122"/>
                <a:ea typeface="微软雅黑" panose="020B0503020204020204" charset="-122"/>
              </a:rPr>
              <a:t>果蔬</a:t>
            </a:r>
          </a:p>
        </p:txBody>
      </p:sp>
      <p:sp>
        <p:nvSpPr>
          <p:cNvPr id="6" name="文本框 5"/>
          <p:cNvSpPr txBox="1"/>
          <p:nvPr/>
        </p:nvSpPr>
        <p:spPr>
          <a:xfrm>
            <a:off x="6245860" y="2769870"/>
            <a:ext cx="1345565" cy="398780"/>
          </a:xfrm>
          <a:prstGeom prst="rect">
            <a:avLst/>
          </a:prstGeom>
          <a:noFill/>
          <a:ln w="12700" cmpd="sng">
            <a:solidFill>
              <a:schemeClr val="accent1">
                <a:shade val="50000"/>
              </a:schemeClr>
            </a:solidFill>
            <a:prstDash val="solid"/>
          </a:ln>
        </p:spPr>
        <p:txBody>
          <a:bodyPr wrap="square" rtlCol="0">
            <a:spAutoFit/>
          </a:bodyPr>
          <a:lstStyle/>
          <a:p>
            <a:pPr algn="ctr"/>
            <a:r>
              <a:rPr lang="zh-CN" altLang="en-US" sz="2000">
                <a:latin typeface="微软雅黑" panose="020B0503020204020204" charset="-122"/>
                <a:ea typeface="微软雅黑" panose="020B0503020204020204" charset="-122"/>
              </a:rPr>
              <a:t>蔬菜</a:t>
            </a:r>
          </a:p>
        </p:txBody>
      </p:sp>
      <p:sp>
        <p:nvSpPr>
          <p:cNvPr id="7" name="文本框 6"/>
          <p:cNvSpPr txBox="1"/>
          <p:nvPr/>
        </p:nvSpPr>
        <p:spPr>
          <a:xfrm>
            <a:off x="6371590" y="4027805"/>
            <a:ext cx="1219835" cy="398780"/>
          </a:xfrm>
          <a:prstGeom prst="rect">
            <a:avLst/>
          </a:prstGeom>
          <a:noFill/>
          <a:ln w="12700" cmpd="sng">
            <a:solidFill>
              <a:schemeClr val="accent1">
                <a:shade val="50000"/>
              </a:schemeClr>
            </a:solidFill>
            <a:prstDash val="solid"/>
          </a:ln>
        </p:spPr>
        <p:txBody>
          <a:bodyPr wrap="square" rtlCol="0">
            <a:spAutoFit/>
          </a:bodyPr>
          <a:lstStyle/>
          <a:p>
            <a:pPr algn="ctr"/>
            <a:r>
              <a:rPr lang="zh-CN" altLang="en-US" sz="2000">
                <a:latin typeface="微软雅黑" panose="020B0503020204020204" charset="-122"/>
                <a:ea typeface="微软雅黑" panose="020B0503020204020204" charset="-122"/>
              </a:rPr>
              <a:t>水果</a:t>
            </a:r>
          </a:p>
        </p:txBody>
      </p:sp>
      <p:sp>
        <p:nvSpPr>
          <p:cNvPr id="8" name="文本框 7"/>
          <p:cNvSpPr txBox="1"/>
          <p:nvPr/>
        </p:nvSpPr>
        <p:spPr>
          <a:xfrm>
            <a:off x="7818120" y="3300730"/>
            <a:ext cx="1345565" cy="398780"/>
          </a:xfrm>
          <a:prstGeom prst="rect">
            <a:avLst/>
          </a:prstGeom>
          <a:noFill/>
          <a:ln w="12700" cmpd="sng">
            <a:solidFill>
              <a:schemeClr val="accent1">
                <a:shade val="50000"/>
              </a:schemeClr>
            </a:solidFill>
            <a:prstDash val="solid"/>
          </a:ln>
        </p:spPr>
        <p:txBody>
          <a:bodyPr wrap="square" rtlCol="0">
            <a:spAutoFit/>
          </a:bodyPr>
          <a:lstStyle/>
          <a:p>
            <a:pPr algn="ctr"/>
            <a:r>
              <a:rPr lang="zh-CN" altLang="en-US" sz="2000">
                <a:latin typeface="微软雅黑" panose="020B0503020204020204" charset="-122"/>
                <a:ea typeface="微软雅黑" panose="020B0503020204020204" charset="-122"/>
              </a:rPr>
              <a:t>白菜</a:t>
            </a:r>
          </a:p>
        </p:txBody>
      </p:sp>
      <p:sp>
        <p:nvSpPr>
          <p:cNvPr id="9" name="文本框 8"/>
          <p:cNvSpPr txBox="1"/>
          <p:nvPr/>
        </p:nvSpPr>
        <p:spPr>
          <a:xfrm>
            <a:off x="7818120" y="4426585"/>
            <a:ext cx="1345565" cy="398780"/>
          </a:xfrm>
          <a:prstGeom prst="rect">
            <a:avLst/>
          </a:prstGeom>
          <a:noFill/>
          <a:ln w="12700" cmpd="sng">
            <a:solidFill>
              <a:schemeClr val="accent1">
                <a:shade val="50000"/>
              </a:schemeClr>
            </a:solidFill>
            <a:prstDash val="solid"/>
          </a:ln>
        </p:spPr>
        <p:txBody>
          <a:bodyPr wrap="square" rtlCol="0">
            <a:spAutoFit/>
          </a:bodyPr>
          <a:lstStyle/>
          <a:p>
            <a:pPr algn="ctr"/>
            <a:r>
              <a:rPr lang="zh-CN" altLang="en-US" sz="2000">
                <a:latin typeface="微软雅黑" panose="020B0503020204020204" charset="-122"/>
                <a:ea typeface="微软雅黑" panose="020B0503020204020204" charset="-122"/>
              </a:rPr>
              <a:t>香蕉</a:t>
            </a:r>
          </a:p>
        </p:txBody>
      </p:sp>
      <p:sp>
        <p:nvSpPr>
          <p:cNvPr id="10" name="文本框 9"/>
          <p:cNvSpPr txBox="1"/>
          <p:nvPr/>
        </p:nvSpPr>
        <p:spPr>
          <a:xfrm>
            <a:off x="5109210" y="4824730"/>
            <a:ext cx="1136650" cy="398780"/>
          </a:xfrm>
          <a:prstGeom prst="rect">
            <a:avLst/>
          </a:prstGeom>
          <a:noFill/>
          <a:ln w="12700" cmpd="sng">
            <a:solidFill>
              <a:schemeClr val="accent1">
                <a:shade val="50000"/>
              </a:schemeClr>
            </a:solidFill>
            <a:prstDash val="solid"/>
          </a:ln>
        </p:spPr>
        <p:txBody>
          <a:bodyPr wrap="square" rtlCol="0">
            <a:spAutoFit/>
          </a:bodyPr>
          <a:lstStyle/>
          <a:p>
            <a:pPr algn="ctr"/>
            <a:r>
              <a:rPr lang="zh-CN" altLang="en-US" sz="2000">
                <a:latin typeface="微软雅黑" panose="020B0503020204020204" charset="-122"/>
                <a:ea typeface="微软雅黑" panose="020B0503020204020204" charset="-122"/>
              </a:rPr>
              <a:t>肉</a:t>
            </a:r>
          </a:p>
        </p:txBody>
      </p:sp>
      <p:sp>
        <p:nvSpPr>
          <p:cNvPr id="11" name="文本框 10"/>
          <p:cNvSpPr txBox="1"/>
          <p:nvPr/>
        </p:nvSpPr>
        <p:spPr>
          <a:xfrm>
            <a:off x="6350000" y="6316345"/>
            <a:ext cx="1136650" cy="398780"/>
          </a:xfrm>
          <a:prstGeom prst="rect">
            <a:avLst/>
          </a:prstGeom>
          <a:noFill/>
          <a:ln w="12700" cmpd="sng">
            <a:solidFill>
              <a:schemeClr val="accent1">
                <a:shade val="50000"/>
              </a:schemeClr>
            </a:solidFill>
            <a:prstDash val="solid"/>
          </a:ln>
        </p:spPr>
        <p:txBody>
          <a:bodyPr wrap="square" rtlCol="0">
            <a:spAutoFit/>
          </a:bodyPr>
          <a:lstStyle/>
          <a:p>
            <a:pPr algn="ctr"/>
            <a:r>
              <a:rPr lang="zh-CN" altLang="en-US" sz="2000">
                <a:latin typeface="微软雅黑" panose="020B0503020204020204" charset="-122"/>
                <a:ea typeface="微软雅黑" panose="020B0503020204020204" charset="-122"/>
              </a:rPr>
              <a:t>牛肉</a:t>
            </a:r>
          </a:p>
        </p:txBody>
      </p:sp>
      <p:sp>
        <p:nvSpPr>
          <p:cNvPr id="12" name="文本框 11"/>
          <p:cNvSpPr txBox="1"/>
          <p:nvPr/>
        </p:nvSpPr>
        <p:spPr>
          <a:xfrm>
            <a:off x="6350000" y="5549900"/>
            <a:ext cx="1136650" cy="398780"/>
          </a:xfrm>
          <a:prstGeom prst="rect">
            <a:avLst/>
          </a:prstGeom>
          <a:noFill/>
          <a:ln w="12700" cmpd="sng">
            <a:solidFill>
              <a:schemeClr val="accent1">
                <a:shade val="50000"/>
              </a:schemeClr>
            </a:solidFill>
            <a:prstDash val="solid"/>
          </a:ln>
        </p:spPr>
        <p:txBody>
          <a:bodyPr wrap="square" rtlCol="0">
            <a:spAutoFit/>
          </a:bodyPr>
          <a:lstStyle/>
          <a:p>
            <a:pPr algn="ctr"/>
            <a:r>
              <a:rPr lang="zh-CN" altLang="en-US" sz="2000">
                <a:latin typeface="微软雅黑" panose="020B0503020204020204" charset="-122"/>
                <a:ea typeface="微软雅黑" panose="020B0503020204020204" charset="-122"/>
              </a:rPr>
              <a:t>猪肉</a:t>
            </a:r>
          </a:p>
        </p:txBody>
      </p:sp>
      <p:cxnSp>
        <p:nvCxnSpPr>
          <p:cNvPr id="14" name="肘形连接符 13"/>
          <p:cNvCxnSpPr>
            <a:stCxn id="3" idx="2"/>
            <a:endCxn id="5" idx="1"/>
          </p:cNvCxnSpPr>
          <p:nvPr/>
        </p:nvCxnSpPr>
        <p:spPr>
          <a:xfrm rot="5400000" flipV="1">
            <a:off x="4664075" y="1891030"/>
            <a:ext cx="560070" cy="330200"/>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6" name="肘形连接符 15"/>
          <p:cNvCxnSpPr>
            <a:stCxn id="5" idx="2"/>
            <a:endCxn id="6" idx="1"/>
          </p:cNvCxnSpPr>
          <p:nvPr/>
        </p:nvCxnSpPr>
        <p:spPr>
          <a:xfrm rot="5400000" flipV="1">
            <a:off x="5744845" y="2467610"/>
            <a:ext cx="433705" cy="568325"/>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7" name="肘形连接符 16"/>
          <p:cNvCxnSpPr>
            <a:stCxn id="5" idx="2"/>
            <a:endCxn id="7" idx="1"/>
          </p:cNvCxnSpPr>
          <p:nvPr/>
        </p:nvCxnSpPr>
        <p:spPr>
          <a:xfrm rot="5400000" flipV="1">
            <a:off x="5178425" y="3034030"/>
            <a:ext cx="1691640" cy="694055"/>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8" name="肘形连接符 17"/>
          <p:cNvCxnSpPr>
            <a:stCxn id="10" idx="2"/>
            <a:endCxn id="12" idx="1"/>
          </p:cNvCxnSpPr>
          <p:nvPr/>
        </p:nvCxnSpPr>
        <p:spPr>
          <a:xfrm rot="5400000" flipV="1">
            <a:off x="5750878" y="5150168"/>
            <a:ext cx="525780" cy="672465"/>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9" name="肘形连接符 18"/>
          <p:cNvCxnSpPr/>
          <p:nvPr/>
        </p:nvCxnSpPr>
        <p:spPr>
          <a:xfrm rot="5400000" flipV="1">
            <a:off x="5420995" y="5487670"/>
            <a:ext cx="1214120" cy="686435"/>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20" name="肘形连接符 19"/>
          <p:cNvCxnSpPr>
            <a:stCxn id="6" idx="2"/>
            <a:endCxn id="8" idx="1"/>
          </p:cNvCxnSpPr>
          <p:nvPr/>
        </p:nvCxnSpPr>
        <p:spPr>
          <a:xfrm rot="5400000" flipV="1">
            <a:off x="7202805" y="2884805"/>
            <a:ext cx="331470" cy="899160"/>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21" name="肘形连接符 20"/>
          <p:cNvCxnSpPr>
            <a:stCxn id="7" idx="2"/>
            <a:endCxn id="9" idx="1"/>
          </p:cNvCxnSpPr>
          <p:nvPr/>
        </p:nvCxnSpPr>
        <p:spPr>
          <a:xfrm rot="5400000" flipV="1">
            <a:off x="7299960" y="4107815"/>
            <a:ext cx="199390" cy="836295"/>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23" name="肘形连接符 22"/>
          <p:cNvCxnSpPr/>
          <p:nvPr/>
        </p:nvCxnSpPr>
        <p:spPr>
          <a:xfrm rot="5400000" flipV="1">
            <a:off x="3314700" y="3240405"/>
            <a:ext cx="3237230" cy="308610"/>
          </a:xfrm>
          <a:prstGeom prst="bentConnector3">
            <a:avLst>
              <a:gd name="adj1" fmla="val 101157"/>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1"/>
          <p:cNvSpPr txBox="1"/>
          <p:nvPr/>
        </p:nvSpPr>
        <p:spPr>
          <a:xfrm>
            <a:off x="479376" y="116632"/>
            <a:ext cx="4868117" cy="529569"/>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kumimoji="1" lang="zh-CN" altLang="en-US" b="1" dirty="0">
                <a:solidFill>
                  <a:srgbClr val="2965AB"/>
                </a:solidFill>
              </a:rPr>
              <a:t>网络数据</a:t>
            </a:r>
          </a:p>
        </p:txBody>
      </p:sp>
      <p:sp>
        <p:nvSpPr>
          <p:cNvPr id="13" name="Rectangle 3"/>
          <p:cNvSpPr txBox="1">
            <a:spLocks noChangeArrowheads="1"/>
          </p:cNvSpPr>
          <p:nvPr/>
        </p:nvSpPr>
        <p:spPr>
          <a:xfrm>
            <a:off x="498104" y="1052736"/>
            <a:ext cx="10081120" cy="489654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Clr>
                <a:srgbClr val="2965AB"/>
              </a:buClr>
              <a:buSzPct val="100000"/>
              <a:buNone/>
            </a:pPr>
            <a:endParaRPr lang="en-US" sz="2000" b="1" dirty="0">
              <a:solidFill>
                <a:srgbClr val="2965AB"/>
              </a:solidFill>
            </a:endParaRPr>
          </a:p>
          <a:p>
            <a:pPr marL="965200" lvl="1" indent="-342900" algn="l" rtl="0">
              <a:lnSpc>
                <a:spcPct val="150000"/>
              </a:lnSpc>
              <a:spcBef>
                <a:spcPts val="500"/>
              </a:spcBef>
              <a:spcAft>
                <a:spcPts val="0"/>
              </a:spcAft>
              <a:buClr>
                <a:srgbClr val="2965AB"/>
              </a:buClr>
              <a:buSzPts val="1000"/>
              <a:buFont typeface="Arial" panose="020B0604020202020204" pitchFamily="34" charset="0"/>
              <a:buChar char="•"/>
            </a:pPr>
            <a:r>
              <a:rPr lang="zh-CN" altLang="en-US" sz="2000" dirty="0">
                <a:latin typeface="微软雅黑" panose="020B0503020204020204" charset="-122"/>
                <a:ea typeface="微软雅黑" panose="020B0503020204020204" charset="-122"/>
                <a:sym typeface="+mn-ea"/>
              </a:rPr>
              <a:t>节点：对象</a:t>
            </a:r>
          </a:p>
          <a:p>
            <a:pPr marL="965200" lvl="1" indent="-342900" algn="l" rtl="0">
              <a:lnSpc>
                <a:spcPct val="150000"/>
              </a:lnSpc>
              <a:spcBef>
                <a:spcPts val="500"/>
              </a:spcBef>
              <a:spcAft>
                <a:spcPts val="0"/>
              </a:spcAft>
              <a:buClr>
                <a:srgbClr val="2965AB"/>
              </a:buClr>
              <a:buSzPts val="1000"/>
              <a:buFont typeface="Arial" panose="020B0604020202020204" pitchFamily="34" charset="0"/>
              <a:buChar char="•"/>
            </a:pPr>
            <a:r>
              <a:rPr lang="zh-CN" altLang="en-US" sz="2000" dirty="0"/>
              <a:t>边：关系</a:t>
            </a:r>
          </a:p>
        </p:txBody>
      </p:sp>
      <p:pic>
        <p:nvPicPr>
          <p:cNvPr id="6" name="图片 5"/>
          <p:cNvPicPr>
            <a:picLocks noChangeAspect="1"/>
          </p:cNvPicPr>
          <p:nvPr/>
        </p:nvPicPr>
        <p:blipFill>
          <a:blip r:embed="rId3"/>
          <a:stretch>
            <a:fillRect/>
          </a:stretch>
        </p:blipFill>
        <p:spPr>
          <a:xfrm>
            <a:off x="2896555" y="1373808"/>
            <a:ext cx="8625089" cy="4575837"/>
          </a:xfrm>
          <a:prstGeom prst="rect">
            <a:avLst/>
          </a:prstGeom>
        </p:spPr>
      </p:pic>
      <p:sp>
        <p:nvSpPr>
          <p:cNvPr id="217" name="Google Shape;217;p27"/>
          <p:cNvSpPr txBox="1"/>
          <p:nvPr/>
        </p:nvSpPr>
        <p:spPr>
          <a:xfrm>
            <a:off x="949350" y="6123000"/>
            <a:ext cx="10400400" cy="4251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None/>
            </a:pPr>
            <a:r>
              <a:rPr lang="zh-CN" sz="1800" dirty="0">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rPr>
              <a:t>漫威电影宇宙角色社交网络图</a:t>
            </a:r>
            <a:endParaRPr sz="1800" dirty="0">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a:p>
            <a:pPr marL="0" marR="0" lvl="0" indent="0" algn="ctr" rtl="0">
              <a:lnSpc>
                <a:spcPct val="100000"/>
              </a:lnSpc>
              <a:spcBef>
                <a:spcPts val="0"/>
              </a:spcBef>
              <a:spcAft>
                <a:spcPts val="0"/>
              </a:spcAft>
              <a:buNone/>
            </a:pPr>
            <a:endParaRPr sz="1800" dirty="0">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a:p>
            <a:pPr marL="0" lvl="0" indent="0" algn="ctr" rtl="0">
              <a:lnSpc>
                <a:spcPct val="90000"/>
              </a:lnSpc>
              <a:spcBef>
                <a:spcPts val="1000"/>
              </a:spcBef>
              <a:spcAft>
                <a:spcPts val="0"/>
              </a:spcAft>
              <a:buNone/>
            </a:pPr>
            <a:endParaRPr sz="1600" dirty="0">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a:p>
            <a:pPr marL="0" lvl="0" indent="0" algn="ctr" rtl="0">
              <a:lnSpc>
                <a:spcPct val="90000"/>
              </a:lnSpc>
              <a:spcBef>
                <a:spcPts val="1000"/>
              </a:spcBef>
              <a:spcAft>
                <a:spcPts val="0"/>
              </a:spcAft>
              <a:buNone/>
            </a:pPr>
            <a:endParaRPr sz="1600" b="1" dirty="0">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a:p>
            <a:pPr marL="0" lvl="0" indent="0" algn="ctr" rtl="0">
              <a:spcBef>
                <a:spcPts val="0"/>
              </a:spcBef>
              <a:spcAft>
                <a:spcPts val="0"/>
              </a:spcAft>
              <a:buNone/>
            </a:pPr>
            <a:endParaRPr sz="1600" dirty="0">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1"/>
          <p:cNvSpPr txBox="1"/>
          <p:nvPr/>
        </p:nvSpPr>
        <p:spPr>
          <a:xfrm>
            <a:off x="479376" y="116632"/>
            <a:ext cx="4868117" cy="529569"/>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kumimoji="1" lang="zh-CN" altLang="en-US" b="1" dirty="0">
                <a:solidFill>
                  <a:srgbClr val="2965AB"/>
                </a:solidFill>
              </a:rPr>
              <a:t>文本数据</a:t>
            </a:r>
          </a:p>
        </p:txBody>
      </p:sp>
      <p:sp>
        <p:nvSpPr>
          <p:cNvPr id="5" name="Rectangle 3"/>
          <p:cNvSpPr txBox="1">
            <a:spLocks noChangeArrowheads="1"/>
          </p:cNvSpPr>
          <p:nvPr/>
        </p:nvSpPr>
        <p:spPr>
          <a:xfrm>
            <a:off x="498104" y="1052736"/>
            <a:ext cx="10081120" cy="489654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buClr>
                <a:srgbClr val="2965AB"/>
              </a:buClr>
              <a:buSzPct val="100000"/>
            </a:pPr>
            <a:r>
              <a:rPr lang="zh-CN" altLang="en-US" sz="2000" b="1" dirty="0">
                <a:solidFill>
                  <a:srgbClr val="2965AB"/>
                </a:solidFill>
              </a:rPr>
              <a:t>某商品的评论信息</a:t>
            </a:r>
            <a:endParaRPr lang="zh-CN" altLang="en-US" sz="2000" dirty="0"/>
          </a:p>
        </p:txBody>
      </p:sp>
      <p:sp>
        <p:nvSpPr>
          <p:cNvPr id="6" name="文本框 5"/>
          <p:cNvSpPr txBox="1"/>
          <p:nvPr/>
        </p:nvSpPr>
        <p:spPr>
          <a:xfrm>
            <a:off x="1179830" y="1671320"/>
            <a:ext cx="8717280" cy="3515360"/>
          </a:xfrm>
          <a:prstGeom prst="rect">
            <a:avLst/>
          </a:prstGeom>
          <a:noFill/>
        </p:spPr>
        <p:txBody>
          <a:bodyPr wrap="square" rtlCol="0">
            <a:spAutoFit/>
          </a:bodyPr>
          <a:lstStyle/>
          <a:p>
            <a:pPr marL="622300" lvl="1" indent="0" algn="l">
              <a:lnSpc>
                <a:spcPct val="150000"/>
              </a:lnSpc>
              <a:spcBef>
                <a:spcPts val="500"/>
              </a:spcBef>
              <a:spcAft>
                <a:spcPts val="0"/>
              </a:spcAft>
              <a:buClr>
                <a:srgbClr val="2965AB"/>
              </a:buClr>
              <a:buSzPts val="1000"/>
              <a:buFont typeface="Arial" panose="020B0604020202020204" pitchFamily="34" charset="0"/>
              <a:buNone/>
            </a:pPr>
            <a:r>
              <a:rPr lang="zh-CN" altLang="en-US" sz="2000" dirty="0">
                <a:latin typeface="微软雅黑 Light" panose="020B0502040204020203" pitchFamily="34" charset="-122"/>
                <a:ea typeface="微软雅黑 Light" panose="020B0502040204020203" pitchFamily="34" charset="-122"/>
              </a:rPr>
              <a:t>衣服真的很好看，堪称完美！买之前看到薄款，还有点担心，看到实物太满意了，面料厚实，穿着特别有型，码数也很正，无论长短、袖长都很合适，也没有色差。</a:t>
            </a:r>
          </a:p>
          <a:p>
            <a:pPr marL="622300" lvl="1" indent="0" algn="l">
              <a:lnSpc>
                <a:spcPct val="150000"/>
              </a:lnSpc>
              <a:spcBef>
                <a:spcPts val="500"/>
              </a:spcBef>
              <a:spcAft>
                <a:spcPts val="0"/>
              </a:spcAft>
              <a:buClr>
                <a:srgbClr val="2965AB"/>
              </a:buClr>
              <a:buSzPts val="1000"/>
              <a:buFont typeface="Arial" panose="020B0604020202020204" pitchFamily="34" charset="0"/>
              <a:buNone/>
            </a:pPr>
            <a:r>
              <a:rPr lang="zh-CN" altLang="en-US" sz="2000" dirty="0">
                <a:latin typeface="微软雅黑 Light" panose="020B0502040204020203" pitchFamily="34" charset="-122"/>
                <a:ea typeface="微软雅黑 Light" panose="020B0502040204020203" pitchFamily="34" charset="-122"/>
              </a:rPr>
              <a:t>卖家态度好，发货快，衣服洗了也没有皱巴巴的那种压痕，很满意</a:t>
            </a:r>
          </a:p>
          <a:p>
            <a:pPr marL="622300" lvl="1" indent="0" algn="l">
              <a:lnSpc>
                <a:spcPct val="150000"/>
              </a:lnSpc>
              <a:spcBef>
                <a:spcPts val="500"/>
              </a:spcBef>
              <a:spcAft>
                <a:spcPts val="0"/>
              </a:spcAft>
              <a:buClr>
                <a:srgbClr val="2965AB"/>
              </a:buClr>
              <a:buSzPts val="1000"/>
              <a:buFont typeface="Arial" panose="020B0604020202020204" pitchFamily="34" charset="0"/>
              <a:buNone/>
            </a:pPr>
            <a:r>
              <a:rPr lang="zh-CN" altLang="en-US" sz="2000" dirty="0">
                <a:latin typeface="微软雅黑 Light" panose="020B0502040204020203" pitchFamily="34" charset="-122"/>
                <a:ea typeface="微软雅黑 Light" panose="020B0502040204020203" pitchFamily="34" charset="-122"/>
              </a:rPr>
              <a:t>衣服发货很快，衣服包装精美，很严实，做工精细，没有线头，这么低的价格能买到这样好的衣服，自己很满意</a:t>
            </a:r>
          </a:p>
          <a:p>
            <a:pPr marL="622300" lvl="1" indent="0" algn="l">
              <a:lnSpc>
                <a:spcPct val="150000"/>
              </a:lnSpc>
              <a:spcBef>
                <a:spcPts val="500"/>
              </a:spcBef>
              <a:spcAft>
                <a:spcPts val="0"/>
              </a:spcAft>
              <a:buClr>
                <a:srgbClr val="2965AB"/>
              </a:buClr>
              <a:buSzPts val="1000"/>
              <a:buFont typeface="Arial" panose="020B0604020202020204" pitchFamily="34" charset="0"/>
              <a:buNone/>
            </a:pPr>
            <a:r>
              <a:rPr lang="zh-CN" altLang="en-US" sz="2000" dirty="0">
                <a:latin typeface="微软雅黑 Light" panose="020B0502040204020203" pitchFamily="34" charset="-122"/>
                <a:ea typeface="微软雅黑 Light" panose="020B0502040204020203" pitchFamily="34" charset="-122"/>
              </a:rPr>
              <a:t>衣服尺寸偏小，建议买大一号，其他都挺好的，洗过也不掉色</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txBox="1"/>
          <p:nvPr/>
        </p:nvSpPr>
        <p:spPr>
          <a:xfrm>
            <a:off x="479376" y="188640"/>
            <a:ext cx="4868117" cy="529569"/>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kumimoji="1" lang="zh-CN" altLang="en-US" b="1" dirty="0">
                <a:solidFill>
                  <a:srgbClr val="2965AB"/>
                </a:solidFill>
              </a:rPr>
              <a:t>目录</a:t>
            </a:r>
          </a:p>
        </p:txBody>
      </p:sp>
      <p:sp>
        <p:nvSpPr>
          <p:cNvPr id="3" name="Rectangle 3"/>
          <p:cNvSpPr txBox="1">
            <a:spLocks noChangeArrowheads="1"/>
          </p:cNvSpPr>
          <p:nvPr/>
        </p:nvSpPr>
        <p:spPr>
          <a:xfrm>
            <a:off x="479376" y="1412776"/>
            <a:ext cx="10081120" cy="309634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buClr>
                <a:srgbClr val="2965AB"/>
              </a:buClr>
              <a:buSzPct val="100000"/>
            </a:pPr>
            <a:r>
              <a:rPr lang="zh-CN" altLang="en-US" sz="2400" b="1" dirty="0">
                <a:solidFill>
                  <a:srgbClr val="2965AB">
                    <a:alpha val="40000"/>
                  </a:srgbClr>
                </a:solidFill>
              </a:rPr>
              <a:t>数据可视化初探</a:t>
            </a:r>
            <a:endParaRPr lang="zh-CN" altLang="en-US" sz="2400" b="1" dirty="0">
              <a:solidFill>
                <a:srgbClr val="2965AB"/>
              </a:solidFill>
            </a:endParaRPr>
          </a:p>
          <a:p>
            <a:pPr>
              <a:lnSpc>
                <a:spcPct val="150000"/>
              </a:lnSpc>
              <a:buClr>
                <a:srgbClr val="2965AB"/>
              </a:buClr>
              <a:buSzPct val="100000"/>
            </a:pPr>
            <a:r>
              <a:rPr lang="zh-CN" altLang="en-US" sz="2400" b="1" dirty="0">
                <a:solidFill>
                  <a:srgbClr val="2965AB">
                    <a:alpha val="40000"/>
                  </a:srgbClr>
                </a:solidFill>
              </a:rPr>
              <a:t>数据基础</a:t>
            </a:r>
          </a:p>
          <a:p>
            <a:pPr>
              <a:lnSpc>
                <a:spcPct val="150000"/>
              </a:lnSpc>
              <a:buClr>
                <a:srgbClr val="2965AB"/>
              </a:buClr>
              <a:buSzPct val="100000"/>
            </a:pPr>
            <a:r>
              <a:rPr lang="zh-CN" altLang="en-US" sz="2400" b="1" dirty="0">
                <a:solidFill>
                  <a:srgbClr val="2965AB"/>
                </a:solidFill>
              </a:rPr>
              <a:t>可视化图形类型</a:t>
            </a:r>
          </a:p>
          <a:p>
            <a:pPr>
              <a:lnSpc>
                <a:spcPct val="150000"/>
              </a:lnSpc>
              <a:buClr>
                <a:srgbClr val="2965AB"/>
              </a:buClr>
              <a:buSzPct val="100000"/>
            </a:pPr>
            <a:r>
              <a:rPr lang="zh-CN" altLang="en-US" sz="2400" b="1" dirty="0">
                <a:solidFill>
                  <a:srgbClr val="2965AB">
                    <a:alpha val="40000"/>
                  </a:srgbClr>
                </a:solidFill>
                <a:sym typeface="+mn-ea"/>
              </a:rPr>
              <a:t>视觉编码和视觉</a:t>
            </a:r>
            <a:r>
              <a:rPr lang="zh-CN" altLang="en-US" sz="2400" b="1" dirty="0">
                <a:solidFill>
                  <a:srgbClr val="2965AB">
                    <a:alpha val="40000"/>
                  </a:srgbClr>
                </a:solidFill>
              </a:rPr>
              <a:t>感知</a:t>
            </a:r>
          </a:p>
          <a:p>
            <a:pPr>
              <a:lnSpc>
                <a:spcPct val="150000"/>
              </a:lnSpc>
              <a:buClr>
                <a:srgbClr val="2965AB"/>
              </a:buClr>
              <a:buSzPct val="100000"/>
            </a:pPr>
            <a:r>
              <a:rPr lang="zh-CN" altLang="en-US" sz="2400" b="1" dirty="0">
                <a:solidFill>
                  <a:srgbClr val="2965AB">
                    <a:alpha val="40000"/>
                  </a:srgbClr>
                </a:solidFill>
              </a:rPr>
              <a:t>可视化软件介绍</a:t>
            </a:r>
            <a:endParaRPr lang="en-US" altLang="zh-CN" sz="2400" b="1" dirty="0">
              <a:solidFill>
                <a:srgbClr val="2965AB"/>
              </a:solidFill>
            </a:endParaRPr>
          </a:p>
          <a:p>
            <a:pPr>
              <a:lnSpc>
                <a:spcPct val="150000"/>
              </a:lnSpc>
              <a:buClr>
                <a:srgbClr val="2965AB"/>
              </a:buClr>
              <a:buSzPct val="100000"/>
            </a:pPr>
            <a:endParaRPr lang="en-US" altLang="zh-CN" sz="2400" b="1" dirty="0">
              <a:solidFill>
                <a:srgbClr val="2965AB"/>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txBox="1"/>
          <p:nvPr/>
        </p:nvSpPr>
        <p:spPr>
          <a:xfrm>
            <a:off x="479376" y="188640"/>
            <a:ext cx="4868117" cy="529569"/>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kumimoji="1" lang="zh-CN" altLang="en-US" b="1" dirty="0">
                <a:solidFill>
                  <a:srgbClr val="2965AB"/>
                </a:solidFill>
              </a:rPr>
              <a:t>图形类型</a:t>
            </a:r>
          </a:p>
        </p:txBody>
      </p:sp>
      <p:sp>
        <p:nvSpPr>
          <p:cNvPr id="6" name="TextBox 5"/>
          <p:cNvSpPr txBox="1"/>
          <p:nvPr/>
        </p:nvSpPr>
        <p:spPr>
          <a:xfrm>
            <a:off x="839416" y="1268760"/>
            <a:ext cx="10441160" cy="3907790"/>
          </a:xfrm>
          <a:prstGeom prst="rect">
            <a:avLst/>
          </a:prstGeom>
          <a:noFill/>
        </p:spPr>
        <p:txBody>
          <a:bodyPr wrap="square" rtlCol="0">
            <a:spAutoFit/>
          </a:bodyPr>
          <a:lstStyle/>
          <a:p>
            <a:pPr marL="457200" indent="-457200">
              <a:buFont typeface="Arial" panose="020B0604020202020204" pitchFamily="34" charset="0"/>
              <a:buChar char="•"/>
            </a:pPr>
            <a:r>
              <a:rPr lang="zh-CN" altLang="en-US" sz="2400" dirty="0">
                <a:solidFill>
                  <a:srgbClr val="2965AB"/>
                </a:solidFill>
                <a:latin typeface="微软雅黑 Light" panose="020B0502040204020203" pitchFamily="34" charset="-122"/>
                <a:ea typeface="微软雅黑 Light" panose="020B0502040204020203" pitchFamily="34" charset="-122"/>
              </a:rPr>
              <a:t>条图</a:t>
            </a:r>
          </a:p>
          <a:p>
            <a:pPr marL="457200" indent="-457200">
              <a:buFont typeface="Arial" panose="020B0604020202020204" pitchFamily="34" charset="0"/>
              <a:buChar char="•"/>
            </a:pPr>
            <a:r>
              <a:rPr lang="zh-CN" altLang="en-US" sz="2400" dirty="0">
                <a:solidFill>
                  <a:srgbClr val="2965AB"/>
                </a:solidFill>
                <a:latin typeface="微软雅黑 Light" panose="020B0502040204020203" pitchFamily="34" charset="-122"/>
                <a:ea typeface="微软雅黑 Light" panose="020B0502040204020203" pitchFamily="34" charset="-122"/>
              </a:rPr>
              <a:t>直方图</a:t>
            </a:r>
          </a:p>
          <a:p>
            <a:pPr marL="457200" indent="-457200">
              <a:buFont typeface="Arial" panose="020B0604020202020204" pitchFamily="34" charset="0"/>
              <a:buChar char="•"/>
            </a:pPr>
            <a:r>
              <a:rPr lang="zh-CN" altLang="en-US" sz="2400" dirty="0">
                <a:solidFill>
                  <a:srgbClr val="2965AB"/>
                </a:solidFill>
                <a:latin typeface="微软雅黑 Light" panose="020B0502040204020203" pitchFamily="34" charset="-122"/>
                <a:ea typeface="微软雅黑 Light" panose="020B0502040204020203" pitchFamily="34" charset="-122"/>
              </a:rPr>
              <a:t>饼图</a:t>
            </a:r>
          </a:p>
          <a:p>
            <a:pPr marL="457200" indent="-457200">
              <a:buFont typeface="Arial" panose="020B0604020202020204" pitchFamily="34" charset="0"/>
              <a:buChar char="•"/>
            </a:pPr>
            <a:r>
              <a:rPr lang="zh-CN" altLang="en-US" sz="2400" dirty="0">
                <a:solidFill>
                  <a:srgbClr val="2965AB"/>
                </a:solidFill>
                <a:latin typeface="微软雅黑 Light" panose="020B0502040204020203" pitchFamily="34" charset="-122"/>
                <a:ea typeface="微软雅黑 Light" panose="020B0502040204020203" pitchFamily="34" charset="-122"/>
              </a:rPr>
              <a:t>散点图</a:t>
            </a:r>
          </a:p>
          <a:p>
            <a:pPr marL="457200" indent="-457200">
              <a:buFont typeface="Arial" panose="020B0604020202020204" pitchFamily="34" charset="0"/>
              <a:buChar char="•"/>
            </a:pPr>
            <a:r>
              <a:rPr lang="zh-CN" altLang="en-US" sz="2400" dirty="0">
                <a:solidFill>
                  <a:srgbClr val="2965AB"/>
                </a:solidFill>
                <a:latin typeface="微软雅黑 Light" panose="020B0502040204020203" pitchFamily="34" charset="-122"/>
                <a:ea typeface="微软雅黑 Light" panose="020B0502040204020203" pitchFamily="34" charset="-122"/>
              </a:rPr>
              <a:t>箱图</a:t>
            </a:r>
          </a:p>
          <a:p>
            <a:pPr marL="457200" indent="-457200">
              <a:buFont typeface="Arial" panose="020B0604020202020204" pitchFamily="34" charset="0"/>
              <a:buChar char="•"/>
            </a:pPr>
            <a:r>
              <a:rPr lang="zh-CN" altLang="en-US" sz="2400" dirty="0">
                <a:solidFill>
                  <a:srgbClr val="2965AB"/>
                </a:solidFill>
                <a:latin typeface="微软雅黑 Light" panose="020B0502040204020203" pitchFamily="34" charset="-122"/>
                <a:ea typeface="微软雅黑 Light" panose="020B0502040204020203" pitchFamily="34" charset="-122"/>
              </a:rPr>
              <a:t>雷达图</a:t>
            </a:r>
          </a:p>
          <a:p>
            <a:pPr marL="457200" indent="-457200">
              <a:buFont typeface="Arial" panose="020B0604020202020204" pitchFamily="34" charset="0"/>
              <a:buChar char="•"/>
            </a:pPr>
            <a:r>
              <a:rPr lang="zh-CN" altLang="en-US" sz="2400" dirty="0">
                <a:solidFill>
                  <a:srgbClr val="2965AB"/>
                </a:solidFill>
                <a:latin typeface="微软雅黑 Light" panose="020B0502040204020203" pitchFamily="34" charset="-122"/>
                <a:ea typeface="微软雅黑 Light" panose="020B0502040204020203" pitchFamily="34" charset="-122"/>
              </a:rPr>
              <a:t>词云图</a:t>
            </a:r>
          </a:p>
          <a:p>
            <a:pPr marL="457200" indent="-457200">
              <a:buFont typeface="Arial" panose="020B0604020202020204" pitchFamily="34" charset="0"/>
              <a:buChar char="•"/>
            </a:pPr>
            <a:r>
              <a:rPr lang="zh-CN" altLang="en-US" sz="2400" dirty="0">
                <a:solidFill>
                  <a:srgbClr val="2965AB"/>
                </a:solidFill>
                <a:latin typeface="微软雅黑 Light" panose="020B0502040204020203" pitchFamily="34" charset="-122"/>
                <a:ea typeface="微软雅黑 Light" panose="020B0502040204020203" pitchFamily="34" charset="-122"/>
              </a:rPr>
              <a:t>地理图</a:t>
            </a:r>
          </a:p>
          <a:p>
            <a:pPr marL="457200" indent="-457200">
              <a:buFont typeface="Arial" panose="020B0604020202020204" pitchFamily="34" charset="0"/>
              <a:buChar char="•"/>
            </a:pPr>
            <a:endParaRPr lang="en-US" altLang="zh-CN" sz="2800" dirty="0">
              <a:solidFill>
                <a:srgbClr val="2965AB"/>
              </a:solidFill>
            </a:endParaRPr>
          </a:p>
          <a:p>
            <a:pPr marL="457200" indent="-457200">
              <a:buFont typeface="Arial" panose="020B0604020202020204" pitchFamily="34" charset="0"/>
              <a:buChar char="•"/>
            </a:pPr>
            <a:endParaRPr lang="zh-CN" altLang="en-US" sz="2800"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1"/>
          <p:cNvSpPr txBox="1"/>
          <p:nvPr/>
        </p:nvSpPr>
        <p:spPr>
          <a:xfrm>
            <a:off x="479376" y="116632"/>
            <a:ext cx="4868117" cy="529569"/>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zh-CN" altLang="en-US" b="1" dirty="0">
                <a:solidFill>
                  <a:srgbClr val="2965AB"/>
                </a:solidFill>
                <a:sym typeface="+mn-ea"/>
              </a:rPr>
              <a:t>条形图（</a:t>
            </a:r>
            <a:r>
              <a:rPr lang="en-US" altLang="zh-CN" b="1" dirty="0">
                <a:solidFill>
                  <a:srgbClr val="2965AB"/>
                </a:solidFill>
                <a:sym typeface="+mn-ea"/>
              </a:rPr>
              <a:t>Bar Chart</a:t>
            </a:r>
            <a:r>
              <a:rPr lang="zh-CN" altLang="en-US" b="1" dirty="0">
                <a:solidFill>
                  <a:srgbClr val="2965AB"/>
                </a:solidFill>
                <a:sym typeface="+mn-ea"/>
              </a:rPr>
              <a:t>）</a:t>
            </a:r>
            <a:endParaRPr kumimoji="1" lang="zh-CN" altLang="en-US" b="1" dirty="0">
              <a:solidFill>
                <a:srgbClr val="2965AB"/>
              </a:solidFill>
            </a:endParaRPr>
          </a:p>
        </p:txBody>
      </p:sp>
      <p:sp>
        <p:nvSpPr>
          <p:cNvPr id="5" name="Rectangle 3"/>
          <p:cNvSpPr txBox="1">
            <a:spLocks noChangeArrowheads="1"/>
          </p:cNvSpPr>
          <p:nvPr/>
        </p:nvSpPr>
        <p:spPr>
          <a:xfrm>
            <a:off x="498104" y="1052736"/>
            <a:ext cx="10081120" cy="489654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lnSpc>
                <a:spcPct val="100000"/>
              </a:lnSpc>
              <a:buClr>
                <a:srgbClr val="2965AB"/>
              </a:buClr>
              <a:buSzPct val="100000"/>
            </a:pPr>
            <a:r>
              <a:rPr lang="zh-CN" altLang="en-US" sz="2000" dirty="0"/>
              <a:t>条图，也叫条形图，多用于分类变量。</a:t>
            </a:r>
            <a:endParaRPr lang="en-US" altLang="zh-CN" sz="2000" dirty="0"/>
          </a:p>
          <a:p>
            <a:pPr lvl="1">
              <a:lnSpc>
                <a:spcPct val="100000"/>
              </a:lnSpc>
              <a:buClr>
                <a:srgbClr val="2965AB"/>
              </a:buClr>
              <a:buSzPct val="100000"/>
            </a:pPr>
            <a:r>
              <a:rPr lang="zh-CN" altLang="en-US" sz="2000" dirty="0"/>
              <a:t>横轴代表类别，纵轴代表分布或数值。</a:t>
            </a:r>
            <a:endParaRPr lang="en-US" altLang="zh-CN" sz="2000" dirty="0"/>
          </a:p>
          <a:p>
            <a:pPr lvl="1">
              <a:lnSpc>
                <a:spcPct val="100000"/>
              </a:lnSpc>
              <a:buClr>
                <a:srgbClr val="2965AB"/>
              </a:buClr>
              <a:buSzPct val="100000"/>
            </a:pPr>
            <a:r>
              <a:rPr lang="zh-CN" altLang="en-US" sz="2000" dirty="0"/>
              <a:t>左图是分布条图，描述数学成绩的频数分布。</a:t>
            </a:r>
            <a:endParaRPr lang="en-US" altLang="zh-CN" sz="2000" dirty="0"/>
          </a:p>
          <a:p>
            <a:pPr lvl="1">
              <a:lnSpc>
                <a:spcPct val="100000"/>
              </a:lnSpc>
              <a:buClr>
                <a:srgbClr val="2965AB"/>
              </a:buClr>
              <a:buSzPct val="100000"/>
            </a:pPr>
            <a:r>
              <a:rPr lang="zh-CN" altLang="en-US" sz="2000" dirty="0"/>
              <a:t>右图是数值条图。</a:t>
            </a:r>
            <a:r>
              <a:rPr lang="zh-CN" altLang="zh-CN" sz="2000" dirty="0"/>
              <a:t>横轴是分类，纵轴是各个类别的取值。</a:t>
            </a:r>
            <a:endParaRPr lang="en-US" sz="2000" dirty="0"/>
          </a:p>
        </p:txBody>
      </p:sp>
      <p:pic>
        <p:nvPicPr>
          <p:cNvPr id="2" name="图片 1"/>
          <p:cNvPicPr>
            <a:picLocks noChangeAspect="1"/>
          </p:cNvPicPr>
          <p:nvPr/>
        </p:nvPicPr>
        <p:blipFill>
          <a:blip r:embed="rId3"/>
          <a:stretch>
            <a:fillRect/>
          </a:stretch>
        </p:blipFill>
        <p:spPr>
          <a:xfrm>
            <a:off x="5347335" y="2481580"/>
            <a:ext cx="6477635" cy="4115435"/>
          </a:xfrm>
          <a:prstGeom prst="rect">
            <a:avLst/>
          </a:prstGeom>
        </p:spPr>
      </p:pic>
      <p:sp>
        <p:nvSpPr>
          <p:cNvPr id="7" name="文本框 6"/>
          <p:cNvSpPr txBox="1"/>
          <p:nvPr/>
        </p:nvSpPr>
        <p:spPr>
          <a:xfrm>
            <a:off x="660400" y="2929890"/>
            <a:ext cx="1127125" cy="368300"/>
          </a:xfrm>
          <a:prstGeom prst="rect">
            <a:avLst/>
          </a:prstGeom>
          <a:noFill/>
        </p:spPr>
        <p:txBody>
          <a:bodyPr wrap="square" rtlCol="0">
            <a:spAutoFit/>
          </a:bodyPr>
          <a:lstStyle/>
          <a:p>
            <a:pPr algn="ctr"/>
            <a:r>
              <a:rPr lang="zh-CN" altLang="en-US">
                <a:latin typeface="微软雅黑" panose="020B0503020204020204" charset="-122"/>
                <a:ea typeface="微软雅黑" panose="020B0503020204020204" charset="-122"/>
              </a:rPr>
              <a:t>频数分布</a:t>
            </a:r>
          </a:p>
        </p:txBody>
      </p:sp>
      <p:sp>
        <p:nvSpPr>
          <p:cNvPr id="9" name="文本框 8"/>
          <p:cNvSpPr txBox="1"/>
          <p:nvPr/>
        </p:nvSpPr>
        <p:spPr>
          <a:xfrm>
            <a:off x="4091940" y="2791460"/>
            <a:ext cx="537210" cy="645160"/>
          </a:xfrm>
          <a:prstGeom prst="rect">
            <a:avLst/>
          </a:prstGeom>
          <a:noFill/>
        </p:spPr>
        <p:txBody>
          <a:bodyPr wrap="square" rtlCol="0">
            <a:spAutoFit/>
          </a:bodyPr>
          <a:lstStyle/>
          <a:p>
            <a:pPr algn="ctr"/>
            <a:r>
              <a:rPr lang="zh-CN" altLang="en-US">
                <a:latin typeface="微软雅黑" panose="020B0503020204020204" charset="-122"/>
                <a:ea typeface="微软雅黑" panose="020B0503020204020204" charset="-122"/>
              </a:rPr>
              <a:t>取值</a:t>
            </a:r>
          </a:p>
        </p:txBody>
      </p:sp>
      <p:cxnSp>
        <p:nvCxnSpPr>
          <p:cNvPr id="10" name="直接箭头连接符 9"/>
          <p:cNvCxnSpPr>
            <a:stCxn id="9" idx="3"/>
          </p:cNvCxnSpPr>
          <p:nvPr/>
        </p:nvCxnSpPr>
        <p:spPr>
          <a:xfrm>
            <a:off x="4629150" y="3114040"/>
            <a:ext cx="72898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3" name="图片 2"/>
          <p:cNvPicPr>
            <a:picLocks noChangeAspect="1"/>
          </p:cNvPicPr>
          <p:nvPr/>
        </p:nvPicPr>
        <p:blipFill>
          <a:blip r:embed="rId4"/>
          <a:stretch>
            <a:fillRect/>
          </a:stretch>
        </p:blipFill>
        <p:spPr>
          <a:xfrm>
            <a:off x="848995" y="3714750"/>
            <a:ext cx="3477260" cy="2580640"/>
          </a:xfrm>
          <a:prstGeom prst="rect">
            <a:avLst/>
          </a:prstGeom>
        </p:spPr>
      </p:pic>
      <p:cxnSp>
        <p:nvCxnSpPr>
          <p:cNvPr id="8" name="直接箭头连接符 7"/>
          <p:cNvCxnSpPr/>
          <p:nvPr/>
        </p:nvCxnSpPr>
        <p:spPr>
          <a:xfrm flipH="1">
            <a:off x="1221105" y="3298190"/>
            <a:ext cx="6350" cy="71818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1"/>
          <p:cNvSpPr txBox="1"/>
          <p:nvPr/>
        </p:nvSpPr>
        <p:spPr>
          <a:xfrm>
            <a:off x="479376" y="116632"/>
            <a:ext cx="4868117" cy="529569"/>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zh-CN" altLang="en-US" b="1" dirty="0">
                <a:solidFill>
                  <a:srgbClr val="2965AB"/>
                </a:solidFill>
                <a:sym typeface="+mn-ea"/>
              </a:rPr>
              <a:t>直方图（</a:t>
            </a:r>
            <a:r>
              <a:rPr lang="en-US" altLang="zh-CN" b="1" dirty="0">
                <a:solidFill>
                  <a:srgbClr val="2965AB"/>
                </a:solidFill>
                <a:sym typeface="+mn-ea"/>
              </a:rPr>
              <a:t>Histogram</a:t>
            </a:r>
            <a:r>
              <a:rPr lang="zh-CN" altLang="en-US" b="1" dirty="0">
                <a:solidFill>
                  <a:srgbClr val="2965AB"/>
                </a:solidFill>
                <a:sym typeface="+mn-ea"/>
              </a:rPr>
              <a:t>）</a:t>
            </a:r>
            <a:endParaRPr kumimoji="1" lang="zh-CN" altLang="en-US" b="1" dirty="0">
              <a:solidFill>
                <a:srgbClr val="2965AB"/>
              </a:solidFill>
            </a:endParaRPr>
          </a:p>
        </p:txBody>
      </p:sp>
      <p:sp>
        <p:nvSpPr>
          <p:cNvPr id="5" name="Rectangle 3"/>
          <p:cNvSpPr txBox="1">
            <a:spLocks noChangeArrowheads="1"/>
          </p:cNvSpPr>
          <p:nvPr/>
        </p:nvSpPr>
        <p:spPr>
          <a:xfrm>
            <a:off x="498104" y="908720"/>
            <a:ext cx="10081120" cy="169524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lnSpc>
                <a:spcPct val="100000"/>
              </a:lnSpc>
              <a:buClr>
                <a:srgbClr val="2965AB"/>
              </a:buClr>
              <a:buSzPct val="100000"/>
            </a:pPr>
            <a:r>
              <a:rPr lang="zh-CN" altLang="en-US" sz="2000" dirty="0"/>
              <a:t>直方图用来描述数值型变量的分布。看下面例子，横轴是年龄的区间，</a:t>
            </a:r>
            <a:r>
              <a:rPr lang="en-US" altLang="zh-CN" sz="2000" dirty="0"/>
              <a:t>18</a:t>
            </a:r>
            <a:r>
              <a:rPr lang="zh-CN" altLang="en-US" sz="2000" dirty="0"/>
              <a:t>到</a:t>
            </a:r>
            <a:r>
              <a:rPr lang="en-US" altLang="zh-CN" sz="2000" dirty="0"/>
              <a:t>23</a:t>
            </a:r>
            <a:r>
              <a:rPr lang="zh-CN" altLang="en-US" sz="2000" dirty="0"/>
              <a:t>岁，</a:t>
            </a:r>
            <a:r>
              <a:rPr lang="en-US" altLang="zh-CN" sz="2000" dirty="0"/>
              <a:t>23</a:t>
            </a:r>
            <a:r>
              <a:rPr lang="zh-CN" altLang="en-US" sz="2000" dirty="0"/>
              <a:t>到</a:t>
            </a:r>
            <a:r>
              <a:rPr lang="en-US" altLang="zh-CN" sz="2000" dirty="0"/>
              <a:t>28</a:t>
            </a:r>
            <a:r>
              <a:rPr lang="zh-CN" altLang="en-US" sz="2000" dirty="0"/>
              <a:t>岁，直到最后一组：</a:t>
            </a:r>
            <a:r>
              <a:rPr lang="en-US" altLang="zh-CN" sz="2000" dirty="0"/>
              <a:t>78</a:t>
            </a:r>
            <a:r>
              <a:rPr lang="zh-CN" altLang="en-US" sz="2000" dirty="0"/>
              <a:t>到</a:t>
            </a:r>
            <a:r>
              <a:rPr lang="en-US" altLang="zh-CN" sz="2000" dirty="0"/>
              <a:t>83</a:t>
            </a:r>
            <a:r>
              <a:rPr lang="zh-CN" altLang="en-US" sz="2000" dirty="0"/>
              <a:t>岁。</a:t>
            </a:r>
            <a:endParaRPr lang="en-US" altLang="zh-CN" sz="2000" dirty="0"/>
          </a:p>
          <a:p>
            <a:pPr lvl="1">
              <a:lnSpc>
                <a:spcPct val="100000"/>
              </a:lnSpc>
              <a:buClr>
                <a:srgbClr val="2965AB"/>
              </a:buClr>
              <a:buSzPct val="100000"/>
            </a:pPr>
            <a:r>
              <a:rPr lang="zh-CN" altLang="en-US" sz="2000" dirty="0"/>
              <a:t>纵轴呢，可以代表频数，也可以代表频率。本例中是频数，</a:t>
            </a:r>
            <a:r>
              <a:rPr lang="en-US" altLang="zh-CN" sz="2000" dirty="0"/>
              <a:t>18-23</a:t>
            </a:r>
            <a:r>
              <a:rPr lang="zh-CN" altLang="en-US" sz="2000" dirty="0"/>
              <a:t>岁，共</a:t>
            </a:r>
            <a:r>
              <a:rPr lang="en-US" altLang="zh-CN" sz="2000" dirty="0"/>
              <a:t>143</a:t>
            </a:r>
            <a:r>
              <a:rPr lang="zh-CN" altLang="en-US" sz="2000" dirty="0"/>
              <a:t>人，大于</a:t>
            </a:r>
            <a:r>
              <a:rPr lang="en-US" altLang="zh-CN" sz="2000" dirty="0"/>
              <a:t>23</a:t>
            </a:r>
            <a:r>
              <a:rPr lang="zh-CN" altLang="en-US" sz="2000" dirty="0"/>
              <a:t>小于等于</a:t>
            </a:r>
            <a:r>
              <a:rPr lang="en-US" altLang="zh-CN" sz="2000" dirty="0"/>
              <a:t>28</a:t>
            </a:r>
            <a:r>
              <a:rPr lang="zh-CN" altLang="en-US" sz="2000" dirty="0"/>
              <a:t>岁，</a:t>
            </a:r>
            <a:r>
              <a:rPr lang="en-US" altLang="zh-CN" sz="2000" dirty="0"/>
              <a:t>247</a:t>
            </a:r>
            <a:r>
              <a:rPr lang="zh-CN" altLang="en-US" sz="2000" dirty="0"/>
              <a:t>人，依此类推。</a:t>
            </a:r>
            <a:endParaRPr lang="en-US" altLang="zh-CN" sz="2000" dirty="0"/>
          </a:p>
          <a:p>
            <a:pPr lvl="1">
              <a:lnSpc>
                <a:spcPct val="100000"/>
              </a:lnSpc>
              <a:buClr>
                <a:srgbClr val="2965AB"/>
              </a:buClr>
              <a:buSzPct val="100000"/>
            </a:pPr>
            <a:r>
              <a:rPr lang="zh-CN" altLang="en-US" sz="2000" dirty="0"/>
              <a:t>大家看直方图和条图是否有些相似呢？</a:t>
            </a:r>
            <a:endParaRPr lang="en-US" sz="2000" dirty="0"/>
          </a:p>
          <a:p>
            <a:pPr lvl="1">
              <a:lnSpc>
                <a:spcPct val="100000"/>
              </a:lnSpc>
              <a:buClr>
                <a:srgbClr val="2965AB"/>
              </a:buClr>
              <a:buSzPct val="100000"/>
            </a:pPr>
            <a:endParaRPr lang="en-US" sz="2000" dirty="0"/>
          </a:p>
          <a:p>
            <a:pPr marL="457200" lvl="1" indent="0">
              <a:lnSpc>
                <a:spcPct val="100000"/>
              </a:lnSpc>
              <a:buClr>
                <a:srgbClr val="2965AB"/>
              </a:buClr>
              <a:buSzPct val="100000"/>
              <a:buNone/>
            </a:pPr>
            <a:r>
              <a:rPr lang="en-US" sz="2000" dirty="0"/>
              <a:t> </a:t>
            </a:r>
          </a:p>
          <a:p>
            <a:pPr lvl="1">
              <a:lnSpc>
                <a:spcPct val="100000"/>
              </a:lnSpc>
              <a:buClr>
                <a:srgbClr val="2965AB"/>
              </a:buClr>
              <a:buSzPct val="100000"/>
            </a:pPr>
            <a:endParaRPr lang="en-US" sz="2000" dirty="0"/>
          </a:p>
        </p:txBody>
      </p:sp>
      <p:pic>
        <p:nvPicPr>
          <p:cNvPr id="6" name="图片 5"/>
          <p:cNvPicPr>
            <a:picLocks noChangeAspect="1"/>
          </p:cNvPicPr>
          <p:nvPr/>
        </p:nvPicPr>
        <p:blipFill>
          <a:blip r:embed="rId3"/>
          <a:stretch>
            <a:fillRect/>
          </a:stretch>
        </p:blipFill>
        <p:spPr>
          <a:xfrm>
            <a:off x="1055440" y="2747981"/>
            <a:ext cx="9714865" cy="3772535"/>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1"/>
          <p:cNvSpPr txBox="1"/>
          <p:nvPr/>
        </p:nvSpPr>
        <p:spPr>
          <a:xfrm>
            <a:off x="479376" y="116632"/>
            <a:ext cx="4868117" cy="529569"/>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zh-CN" altLang="en-US" b="1" dirty="0">
                <a:solidFill>
                  <a:srgbClr val="2965AB"/>
                </a:solidFill>
                <a:sym typeface="+mn-ea"/>
              </a:rPr>
              <a:t>条形图和直方图的区别</a:t>
            </a:r>
            <a:endParaRPr kumimoji="1" lang="zh-CN" altLang="en-US" b="1" dirty="0">
              <a:solidFill>
                <a:srgbClr val="2965AB"/>
              </a:solidFill>
            </a:endParaRPr>
          </a:p>
        </p:txBody>
      </p:sp>
      <p:sp>
        <p:nvSpPr>
          <p:cNvPr id="5" name="Rectangle 3"/>
          <p:cNvSpPr txBox="1">
            <a:spLocks noChangeArrowheads="1"/>
          </p:cNvSpPr>
          <p:nvPr/>
        </p:nvSpPr>
        <p:spPr>
          <a:xfrm>
            <a:off x="498104" y="1052736"/>
            <a:ext cx="6029944" cy="489654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lnSpc>
                <a:spcPct val="100000"/>
              </a:lnSpc>
              <a:buClr>
                <a:srgbClr val="2965AB"/>
              </a:buClr>
              <a:buSzPct val="100000"/>
            </a:pPr>
            <a:r>
              <a:rPr lang="zh-CN" altLang="en-US" sz="2000" dirty="0"/>
              <a:t>第一，看间隙</a:t>
            </a:r>
            <a:r>
              <a:rPr lang="en-US" sz="2000" dirty="0"/>
              <a:t>。</a:t>
            </a:r>
          </a:p>
          <a:p>
            <a:pPr marL="457200" lvl="1" indent="0">
              <a:lnSpc>
                <a:spcPct val="100000"/>
              </a:lnSpc>
              <a:buClr>
                <a:srgbClr val="2965AB"/>
              </a:buClr>
              <a:buSzPct val="100000"/>
              <a:buNone/>
            </a:pPr>
            <a:r>
              <a:rPr lang="en-US" sz="2000" dirty="0"/>
              <a:t> </a:t>
            </a:r>
            <a:r>
              <a:rPr lang="zh-CN" altLang="en-US" sz="2000" dirty="0"/>
              <a:t>有明显间隙，是条图。紧挨在一起是直方图。</a:t>
            </a:r>
            <a:endParaRPr lang="en-US" sz="2000" dirty="0"/>
          </a:p>
          <a:p>
            <a:pPr lvl="1">
              <a:lnSpc>
                <a:spcPct val="100000"/>
              </a:lnSpc>
              <a:buClr>
                <a:srgbClr val="2965AB"/>
              </a:buClr>
              <a:buSzPct val="100000"/>
            </a:pPr>
            <a:r>
              <a:rPr lang="zh-CN" altLang="en-US" sz="2000" dirty="0"/>
              <a:t>第二，数据类型不同。</a:t>
            </a:r>
            <a:endParaRPr lang="en-US" altLang="zh-CN" sz="2000" dirty="0"/>
          </a:p>
          <a:p>
            <a:pPr marL="457200" lvl="1" indent="0">
              <a:lnSpc>
                <a:spcPct val="100000"/>
              </a:lnSpc>
              <a:buClr>
                <a:srgbClr val="2965AB"/>
              </a:buClr>
              <a:buSzPct val="100000"/>
              <a:buNone/>
            </a:pPr>
            <a:r>
              <a:rPr lang="en-US" sz="2000" dirty="0" err="1"/>
              <a:t>条图主要用于分类</a:t>
            </a:r>
            <a:r>
              <a:rPr lang="zh-CN" altLang="en-US" sz="2000" dirty="0"/>
              <a:t>变量</a:t>
            </a:r>
            <a:r>
              <a:rPr lang="en-US" sz="2000" dirty="0"/>
              <a:t>，</a:t>
            </a:r>
            <a:r>
              <a:rPr lang="en-US" sz="2000" dirty="0" err="1"/>
              <a:t>直方图则用于数</a:t>
            </a:r>
            <a:r>
              <a:rPr lang="zh-CN" altLang="en-US" sz="2000" dirty="0"/>
              <a:t>值型变量。</a:t>
            </a:r>
            <a:endParaRPr lang="en-US" sz="2000" dirty="0"/>
          </a:p>
          <a:p>
            <a:pPr marL="457200" lvl="1" indent="0">
              <a:lnSpc>
                <a:spcPct val="100000"/>
              </a:lnSpc>
              <a:buClr>
                <a:srgbClr val="2965AB"/>
              </a:buClr>
              <a:buSzPct val="100000"/>
              <a:buNone/>
            </a:pPr>
            <a:r>
              <a:rPr lang="en-US" sz="2000" dirty="0"/>
              <a:t> </a:t>
            </a:r>
          </a:p>
          <a:p>
            <a:pPr lvl="1">
              <a:lnSpc>
                <a:spcPct val="100000"/>
              </a:lnSpc>
              <a:buClr>
                <a:srgbClr val="2965AB"/>
              </a:buClr>
              <a:buSzPct val="100000"/>
            </a:pPr>
            <a:endParaRPr lang="en-US" sz="2000" dirty="0"/>
          </a:p>
        </p:txBody>
      </p:sp>
      <p:pic>
        <p:nvPicPr>
          <p:cNvPr id="3" name="图片 2" descr="捕获"/>
          <p:cNvPicPr>
            <a:picLocks noChangeAspect="1"/>
          </p:cNvPicPr>
          <p:nvPr/>
        </p:nvPicPr>
        <p:blipFill>
          <a:blip r:embed="rId3"/>
          <a:stretch>
            <a:fillRect/>
          </a:stretch>
        </p:blipFill>
        <p:spPr>
          <a:xfrm>
            <a:off x="6380480" y="1052830"/>
            <a:ext cx="5804535" cy="3831590"/>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1"/>
          <p:cNvSpPr txBox="1"/>
          <p:nvPr/>
        </p:nvSpPr>
        <p:spPr>
          <a:xfrm>
            <a:off x="479376" y="116632"/>
            <a:ext cx="4868117" cy="529569"/>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zh-CN" altLang="en-US" b="1" dirty="0">
                <a:solidFill>
                  <a:srgbClr val="2965AB"/>
                </a:solidFill>
                <a:sym typeface="+mn-ea"/>
              </a:rPr>
              <a:t>饼图</a:t>
            </a:r>
            <a:r>
              <a:rPr lang="en-US" altLang="zh-CN" b="1" dirty="0">
                <a:solidFill>
                  <a:srgbClr val="2965AB"/>
                </a:solidFill>
                <a:sym typeface="+mn-ea"/>
              </a:rPr>
              <a:t>(Pie Chart)</a:t>
            </a:r>
            <a:endParaRPr kumimoji="1" lang="zh-CN" altLang="en-US" b="1" dirty="0">
              <a:solidFill>
                <a:srgbClr val="2965AB"/>
              </a:solidFill>
            </a:endParaRPr>
          </a:p>
        </p:txBody>
      </p:sp>
      <p:sp>
        <p:nvSpPr>
          <p:cNvPr id="7" name="Rectangle 3"/>
          <p:cNvSpPr txBox="1">
            <a:spLocks noChangeArrowheads="1"/>
          </p:cNvSpPr>
          <p:nvPr/>
        </p:nvSpPr>
        <p:spPr>
          <a:xfrm>
            <a:off x="479689" y="980981"/>
            <a:ext cx="10081120" cy="489654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lnSpc>
                <a:spcPct val="100000"/>
              </a:lnSpc>
              <a:buClr>
                <a:srgbClr val="2965AB"/>
              </a:buClr>
              <a:buSzPct val="100000"/>
            </a:pPr>
            <a:r>
              <a:rPr lang="zh-CN" altLang="zh-CN" sz="2000" dirty="0"/>
              <a:t>饼图</a:t>
            </a:r>
            <a:r>
              <a:rPr lang="zh-CN" altLang="en-US" sz="2000" dirty="0"/>
              <a:t>也用来描述分类变量的分布，可以是频数，也可以是频率</a:t>
            </a:r>
            <a:r>
              <a:rPr lang="zh-CN" altLang="zh-CN" sz="2000" dirty="0">
                <a:sym typeface="+mn-ea"/>
              </a:rPr>
              <a:t>，</a:t>
            </a:r>
            <a:r>
              <a:rPr lang="zh-CN" altLang="zh-CN" sz="2000" dirty="0"/>
              <a:t>如图</a:t>
            </a:r>
            <a:r>
              <a:rPr lang="en-US" altLang="zh-CN" sz="2000" dirty="0"/>
              <a:t>1</a:t>
            </a:r>
            <a:r>
              <a:rPr lang="zh-CN" altLang="en-US" sz="2000" dirty="0"/>
              <a:t>。</a:t>
            </a:r>
            <a:endParaRPr lang="zh-CN" altLang="zh-CN" sz="2000" dirty="0"/>
          </a:p>
          <a:p>
            <a:pPr lvl="1">
              <a:lnSpc>
                <a:spcPct val="100000"/>
              </a:lnSpc>
              <a:buClr>
                <a:srgbClr val="2965AB"/>
              </a:buClr>
              <a:buSzPct val="100000"/>
            </a:pPr>
            <a:r>
              <a:rPr lang="zh-CN" altLang="zh-CN" sz="2000" dirty="0"/>
              <a:t>使用饼图时要注意</a:t>
            </a:r>
            <a:r>
              <a:rPr lang="zh-CN" altLang="en-US" sz="2000" dirty="0"/>
              <a:t>，类别</a:t>
            </a:r>
            <a:r>
              <a:rPr lang="zh-CN" altLang="zh-CN" sz="2000" dirty="0"/>
              <a:t>不</a:t>
            </a:r>
            <a:r>
              <a:rPr lang="zh-CN" altLang="en-US" sz="2000" dirty="0"/>
              <a:t>能太</a:t>
            </a:r>
            <a:r>
              <a:rPr lang="zh-CN" altLang="zh-CN" sz="2000" dirty="0"/>
              <a:t>多</a:t>
            </a:r>
            <a:r>
              <a:rPr lang="zh-CN" altLang="en-US" sz="2000" dirty="0"/>
              <a:t>。</a:t>
            </a:r>
            <a:endParaRPr lang="en-US" altLang="zh-CN" sz="2000" dirty="0"/>
          </a:p>
          <a:p>
            <a:pPr lvl="1">
              <a:lnSpc>
                <a:spcPct val="100000"/>
              </a:lnSpc>
              <a:buClr>
                <a:srgbClr val="2965AB"/>
              </a:buClr>
              <a:buSzPct val="100000"/>
            </a:pPr>
            <a:r>
              <a:rPr lang="zh-CN" altLang="zh-CN" sz="2000" dirty="0"/>
              <a:t>空心饼图是饼图的变种，如图</a:t>
            </a:r>
            <a:r>
              <a:rPr lang="en-US" altLang="zh-CN" sz="2000" dirty="0"/>
              <a:t>2</a:t>
            </a:r>
            <a:r>
              <a:rPr lang="zh-CN" altLang="en-US" sz="2000" dirty="0"/>
              <a:t>。</a:t>
            </a:r>
            <a:endParaRPr lang="zh-CN" altLang="zh-CN" sz="2000" dirty="0"/>
          </a:p>
          <a:p>
            <a:pPr lvl="1">
              <a:lnSpc>
                <a:spcPct val="100000"/>
              </a:lnSpc>
              <a:buClr>
                <a:srgbClr val="2965AB"/>
              </a:buClr>
              <a:buSzPct val="100000"/>
            </a:pPr>
            <a:endParaRPr lang="zh-CN" altLang="zh-CN" sz="2000" dirty="0"/>
          </a:p>
        </p:txBody>
      </p:sp>
      <p:pic>
        <p:nvPicPr>
          <p:cNvPr id="8" name="图片 7"/>
          <p:cNvPicPr>
            <a:picLocks noChangeAspect="1"/>
          </p:cNvPicPr>
          <p:nvPr/>
        </p:nvPicPr>
        <p:blipFill>
          <a:blip r:embed="rId3"/>
          <a:stretch>
            <a:fillRect/>
          </a:stretch>
        </p:blipFill>
        <p:spPr>
          <a:xfrm>
            <a:off x="5366886" y="2744923"/>
            <a:ext cx="3527425" cy="3566795"/>
          </a:xfrm>
          <a:prstGeom prst="rect">
            <a:avLst/>
          </a:prstGeom>
        </p:spPr>
      </p:pic>
      <p:pic>
        <p:nvPicPr>
          <p:cNvPr id="9" name="图片 8"/>
          <p:cNvPicPr>
            <a:picLocks noChangeAspect="1"/>
          </p:cNvPicPr>
          <p:nvPr/>
        </p:nvPicPr>
        <p:blipFill>
          <a:blip r:embed="rId4"/>
          <a:stretch>
            <a:fillRect/>
          </a:stretch>
        </p:blipFill>
        <p:spPr>
          <a:xfrm>
            <a:off x="1539875" y="2745740"/>
            <a:ext cx="2707640" cy="3314065"/>
          </a:xfrm>
          <a:prstGeom prst="rect">
            <a:avLst/>
          </a:prstGeom>
        </p:spPr>
      </p:pic>
      <p:sp>
        <p:nvSpPr>
          <p:cNvPr id="6" name="文本框 5"/>
          <p:cNvSpPr txBox="1"/>
          <p:nvPr/>
        </p:nvSpPr>
        <p:spPr>
          <a:xfrm>
            <a:off x="2423592" y="6189619"/>
            <a:ext cx="1127125" cy="369332"/>
          </a:xfrm>
          <a:prstGeom prst="rect">
            <a:avLst/>
          </a:prstGeom>
          <a:noFill/>
        </p:spPr>
        <p:txBody>
          <a:bodyPr wrap="square" rtlCol="0">
            <a:spAutoFit/>
          </a:bodyPr>
          <a:lstStyle/>
          <a:p>
            <a:pPr algn="ctr"/>
            <a:r>
              <a:rPr lang="zh-CN" altLang="en-US" dirty="0">
                <a:latin typeface="微软雅黑" panose="020B0503020204020204" charset="-122"/>
                <a:ea typeface="微软雅黑" panose="020B0503020204020204" charset="-122"/>
                <a:cs typeface="微软雅黑" panose="020B0503020204020204" charset="-122"/>
              </a:rPr>
              <a:t>图（</a:t>
            </a:r>
            <a:r>
              <a:rPr lang="en-US" altLang="zh-CN" dirty="0">
                <a:latin typeface="微软雅黑" panose="020B0503020204020204" charset="-122"/>
                <a:ea typeface="微软雅黑" panose="020B0503020204020204" charset="-122"/>
                <a:cs typeface="微软雅黑" panose="020B0503020204020204" charset="-122"/>
              </a:rPr>
              <a:t>1</a:t>
            </a:r>
            <a:r>
              <a:rPr lang="zh-CN" altLang="en-US" dirty="0">
                <a:latin typeface="微软雅黑" panose="020B0503020204020204" charset="-122"/>
                <a:ea typeface="微软雅黑" panose="020B0503020204020204" charset="-122"/>
                <a:cs typeface="微软雅黑" panose="020B0503020204020204" charset="-122"/>
              </a:rPr>
              <a:t>）</a:t>
            </a:r>
          </a:p>
        </p:txBody>
      </p:sp>
      <p:sp>
        <p:nvSpPr>
          <p:cNvPr id="2" name="文本框 1"/>
          <p:cNvSpPr txBox="1"/>
          <p:nvPr/>
        </p:nvSpPr>
        <p:spPr>
          <a:xfrm>
            <a:off x="6436225" y="6198664"/>
            <a:ext cx="1388745" cy="369332"/>
          </a:xfrm>
          <a:prstGeom prst="rect">
            <a:avLst/>
          </a:prstGeom>
          <a:noFill/>
        </p:spPr>
        <p:txBody>
          <a:bodyPr wrap="square" rtlCol="0">
            <a:spAutoFit/>
          </a:bodyPr>
          <a:lstStyle/>
          <a:p>
            <a:pPr algn="ctr"/>
            <a:r>
              <a:rPr lang="zh-CN" altLang="en-US" dirty="0">
                <a:latin typeface="微软雅黑" panose="020B0503020204020204" charset="-122"/>
                <a:ea typeface="微软雅黑" panose="020B0503020204020204" charset="-122"/>
                <a:cs typeface="微软雅黑" panose="020B0503020204020204" charset="-122"/>
              </a:rPr>
              <a:t>图（</a:t>
            </a:r>
            <a:r>
              <a:rPr lang="en-US" altLang="zh-CN" dirty="0">
                <a:latin typeface="微软雅黑" panose="020B0503020204020204" charset="-122"/>
                <a:ea typeface="微软雅黑" panose="020B0503020204020204" charset="-122"/>
                <a:cs typeface="微软雅黑" panose="020B0503020204020204" charset="-122"/>
              </a:rPr>
              <a:t>2</a:t>
            </a:r>
            <a:r>
              <a:rPr lang="zh-CN" altLang="en-US" dirty="0">
                <a:latin typeface="微软雅黑" panose="020B0503020204020204" charset="-122"/>
                <a:ea typeface="微软雅黑" panose="020B0503020204020204" charset="-122"/>
                <a:cs typeface="微软雅黑" panose="020B0503020204020204" charset="-122"/>
              </a:rPr>
              <a:t>）</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1"/>
          <p:cNvSpPr txBox="1"/>
          <p:nvPr/>
        </p:nvSpPr>
        <p:spPr>
          <a:xfrm>
            <a:off x="479376" y="116632"/>
            <a:ext cx="4868117" cy="529569"/>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zh-CN" altLang="en-US" b="1" dirty="0">
                <a:solidFill>
                  <a:srgbClr val="2965AB"/>
                </a:solidFill>
                <a:sym typeface="+mn-ea"/>
              </a:rPr>
              <a:t>散点图（</a:t>
            </a:r>
            <a:r>
              <a:rPr lang="en-US" altLang="zh-CN" b="1" dirty="0">
                <a:solidFill>
                  <a:srgbClr val="2965AB"/>
                </a:solidFill>
                <a:sym typeface="+mn-ea"/>
              </a:rPr>
              <a:t>Scatter Plot</a:t>
            </a:r>
            <a:r>
              <a:rPr lang="zh-CN" altLang="en-US" b="1" dirty="0">
                <a:solidFill>
                  <a:srgbClr val="2965AB"/>
                </a:solidFill>
                <a:sym typeface="+mn-ea"/>
              </a:rPr>
              <a:t>）</a:t>
            </a:r>
            <a:endParaRPr kumimoji="1" lang="zh-CN" altLang="en-US" b="1" dirty="0">
              <a:solidFill>
                <a:srgbClr val="2965AB"/>
              </a:solidFill>
            </a:endParaRPr>
          </a:p>
        </p:txBody>
      </p:sp>
      <p:sp>
        <p:nvSpPr>
          <p:cNvPr id="5" name="Rectangle 3"/>
          <p:cNvSpPr txBox="1">
            <a:spLocks noChangeArrowheads="1"/>
          </p:cNvSpPr>
          <p:nvPr/>
        </p:nvSpPr>
        <p:spPr>
          <a:xfrm>
            <a:off x="498104" y="1052736"/>
            <a:ext cx="10081120" cy="129614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lnSpc>
                <a:spcPct val="100000"/>
              </a:lnSpc>
              <a:buClr>
                <a:srgbClr val="2965AB"/>
              </a:buClr>
              <a:buSzPct val="100000"/>
            </a:pPr>
            <a:r>
              <a:rPr lang="zh-CN" altLang="zh-CN" sz="2000" dirty="0"/>
              <a:t>散点图</a:t>
            </a:r>
            <a:r>
              <a:rPr lang="zh-CN" altLang="en-US" sz="2000" dirty="0"/>
              <a:t>用于描述两个变量之间的关系</a:t>
            </a:r>
            <a:r>
              <a:rPr lang="zh-CN" altLang="zh-CN" sz="2000" dirty="0"/>
              <a:t>。</a:t>
            </a:r>
            <a:r>
              <a:rPr lang="zh-CN" altLang="en-US" sz="2000" dirty="0"/>
              <a:t>看下例，数学成绩和物理成绩有一定的线性关系，数学成绩好的，物理成绩也较好。</a:t>
            </a:r>
            <a:endParaRPr lang="en-US" altLang="zh-CN" sz="2000" dirty="0"/>
          </a:p>
          <a:p>
            <a:pPr lvl="1">
              <a:lnSpc>
                <a:spcPct val="100000"/>
              </a:lnSpc>
              <a:buClr>
                <a:srgbClr val="2965AB"/>
              </a:buClr>
              <a:buSzPct val="100000"/>
            </a:pPr>
            <a:r>
              <a:rPr lang="zh-CN" altLang="en-US" sz="2000" dirty="0"/>
              <a:t>散点图还有一个功能，是</a:t>
            </a:r>
            <a:r>
              <a:rPr lang="zh-CN" altLang="zh-CN" sz="2000" dirty="0"/>
              <a:t>检测</a:t>
            </a:r>
            <a:r>
              <a:rPr lang="zh-CN" altLang="zh-CN" sz="2000" dirty="0">
                <a:solidFill>
                  <a:srgbClr val="FF0000"/>
                </a:solidFill>
              </a:rPr>
              <a:t>离群</a:t>
            </a:r>
            <a:r>
              <a:rPr lang="zh-CN" altLang="en-US" sz="2000" dirty="0">
                <a:solidFill>
                  <a:srgbClr val="FF0000"/>
                </a:solidFill>
              </a:rPr>
              <a:t>点</a:t>
            </a:r>
            <a:r>
              <a:rPr lang="zh-CN" altLang="en-US" sz="2000" dirty="0"/>
              <a:t>，前面讲安斯库姆四重奏时见识过</a:t>
            </a:r>
            <a:r>
              <a:rPr lang="zh-CN" altLang="zh-CN" sz="2000" dirty="0"/>
              <a:t>。</a:t>
            </a:r>
          </a:p>
          <a:p>
            <a:pPr lvl="1">
              <a:lnSpc>
                <a:spcPct val="100000"/>
              </a:lnSpc>
              <a:buClr>
                <a:srgbClr val="2965AB"/>
              </a:buClr>
              <a:buSzPct val="100000"/>
            </a:pPr>
            <a:endParaRPr lang="zh-CN" altLang="zh-CN" sz="2000" dirty="0"/>
          </a:p>
        </p:txBody>
      </p:sp>
      <p:pic>
        <p:nvPicPr>
          <p:cNvPr id="2" name="图片 1"/>
          <p:cNvPicPr>
            <a:picLocks noChangeAspect="1"/>
          </p:cNvPicPr>
          <p:nvPr/>
        </p:nvPicPr>
        <p:blipFill>
          <a:blip r:embed="rId3"/>
          <a:stretch>
            <a:fillRect/>
          </a:stretch>
        </p:blipFill>
        <p:spPr>
          <a:xfrm>
            <a:off x="3625850" y="2437765"/>
            <a:ext cx="6165215" cy="364617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txBox="1"/>
          <p:nvPr/>
        </p:nvSpPr>
        <p:spPr>
          <a:xfrm>
            <a:off x="479376" y="188640"/>
            <a:ext cx="4868117" cy="529569"/>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kumimoji="1" lang="zh-CN" altLang="en-US" b="1" dirty="0">
                <a:solidFill>
                  <a:srgbClr val="2965AB"/>
                </a:solidFill>
              </a:rPr>
              <a:t>两个基本问题</a:t>
            </a:r>
          </a:p>
        </p:txBody>
      </p:sp>
      <p:sp>
        <p:nvSpPr>
          <p:cNvPr id="3" name="Rectangle 3"/>
          <p:cNvSpPr txBox="1">
            <a:spLocks noChangeArrowheads="1"/>
          </p:cNvSpPr>
          <p:nvPr/>
        </p:nvSpPr>
        <p:spPr>
          <a:xfrm>
            <a:off x="479376" y="980728"/>
            <a:ext cx="10081120" cy="544522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buClr>
                <a:srgbClr val="2965AB"/>
              </a:buClr>
              <a:buSzPct val="100000"/>
            </a:pPr>
            <a:r>
              <a:rPr lang="zh-CN" altLang="en-US" sz="2400" dirty="0">
                <a:solidFill>
                  <a:srgbClr val="2965AB"/>
                </a:solidFill>
              </a:rPr>
              <a:t>第二，为什么要数据</a:t>
            </a:r>
            <a:r>
              <a:rPr lang="zh-CN" altLang="en-US" sz="2400" dirty="0">
                <a:solidFill>
                  <a:srgbClr val="FF0000"/>
                </a:solidFill>
              </a:rPr>
              <a:t>可视化</a:t>
            </a:r>
            <a:r>
              <a:rPr lang="zh-CN" altLang="en-US" sz="2400" dirty="0">
                <a:solidFill>
                  <a:srgbClr val="2965AB"/>
                </a:solidFill>
              </a:rPr>
              <a:t>？</a:t>
            </a:r>
          </a:p>
          <a:p>
            <a:pPr>
              <a:lnSpc>
                <a:spcPct val="150000"/>
              </a:lnSpc>
              <a:buClr>
                <a:srgbClr val="2965AB"/>
              </a:buClr>
              <a:buSzPct val="100000"/>
            </a:pPr>
            <a:r>
              <a:rPr lang="zh-CN" altLang="en-US" sz="2400" dirty="0">
                <a:solidFill>
                  <a:srgbClr val="2965AB"/>
                </a:solidFill>
              </a:rPr>
              <a:t>也就是说，为什么要把数据变成图形？</a:t>
            </a:r>
          </a:p>
          <a:p>
            <a:pPr>
              <a:lnSpc>
                <a:spcPct val="150000"/>
              </a:lnSpc>
              <a:buClr>
                <a:srgbClr val="2965AB"/>
              </a:buClr>
              <a:buSzPct val="100000"/>
            </a:pPr>
            <a:r>
              <a:rPr lang="zh-CN" altLang="en-US" sz="2400" dirty="0">
                <a:solidFill>
                  <a:srgbClr val="2965AB"/>
                </a:solidFill>
              </a:rPr>
              <a:t>原因有三：</a:t>
            </a:r>
            <a:endParaRPr lang="en-US" altLang="zh-CN" sz="2400" dirty="0">
              <a:solidFill>
                <a:srgbClr val="2965AB"/>
              </a:solidFill>
            </a:endParaRPr>
          </a:p>
          <a:p>
            <a:pPr>
              <a:lnSpc>
                <a:spcPct val="150000"/>
              </a:lnSpc>
              <a:buClr>
                <a:srgbClr val="2965AB"/>
              </a:buClr>
              <a:buSzPct val="100000"/>
            </a:pPr>
            <a:r>
              <a:rPr lang="zh-CN" altLang="en-US" sz="2400" dirty="0">
                <a:solidFill>
                  <a:srgbClr val="2965AB"/>
                </a:solidFill>
              </a:rPr>
              <a:t>其一，使信息变得直观，一目了然。</a:t>
            </a:r>
            <a:endParaRPr lang="en-US" altLang="zh-CN" sz="2400" dirty="0">
              <a:solidFill>
                <a:srgbClr val="2965AB"/>
              </a:solidFill>
            </a:endParaRPr>
          </a:p>
          <a:p>
            <a:pPr>
              <a:lnSpc>
                <a:spcPct val="150000"/>
              </a:lnSpc>
              <a:buClr>
                <a:srgbClr val="2965AB"/>
              </a:buClr>
              <a:buSzPct val="100000"/>
            </a:pPr>
            <a:r>
              <a:rPr lang="zh-CN" altLang="en-US" sz="2400" dirty="0">
                <a:solidFill>
                  <a:srgbClr val="2965AB"/>
                </a:solidFill>
              </a:rPr>
              <a:t>数据中的信息通常是隐藏的，就像土豆埋在土里。</a:t>
            </a:r>
            <a:endParaRPr lang="en-US" altLang="zh-CN" sz="2400" dirty="0">
              <a:solidFill>
                <a:srgbClr val="2965AB"/>
              </a:solidFill>
            </a:endParaRPr>
          </a:p>
          <a:p>
            <a:pPr>
              <a:lnSpc>
                <a:spcPct val="150000"/>
              </a:lnSpc>
              <a:buClr>
                <a:srgbClr val="2965AB"/>
              </a:buClr>
              <a:buSzPct val="100000"/>
            </a:pPr>
            <a:r>
              <a:rPr lang="zh-CN" altLang="en-US" sz="2400" dirty="0">
                <a:solidFill>
                  <a:srgbClr val="2965AB"/>
                </a:solidFill>
              </a:rPr>
              <a:t>数据可视化能使</a:t>
            </a:r>
            <a:r>
              <a:rPr lang="zh-CN" altLang="en-US" sz="2400" dirty="0">
                <a:solidFill>
                  <a:srgbClr val="FF0000"/>
                </a:solidFill>
              </a:rPr>
              <a:t>隐藏</a:t>
            </a:r>
            <a:r>
              <a:rPr lang="zh-CN" altLang="en-US" sz="2400" dirty="0">
                <a:solidFill>
                  <a:srgbClr val="2965AB"/>
                </a:solidFill>
              </a:rPr>
              <a:t>的信息，清晰地</a:t>
            </a:r>
            <a:r>
              <a:rPr lang="zh-CN" altLang="en-US" sz="2400" dirty="0">
                <a:solidFill>
                  <a:srgbClr val="FF0000"/>
                </a:solidFill>
              </a:rPr>
              <a:t>露出来</a:t>
            </a:r>
            <a:r>
              <a:rPr lang="zh-CN" altLang="en-US" sz="2400" dirty="0">
                <a:solidFill>
                  <a:srgbClr val="2965AB"/>
                </a:solidFill>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1"/>
          <p:cNvSpPr txBox="1"/>
          <p:nvPr/>
        </p:nvSpPr>
        <p:spPr>
          <a:xfrm>
            <a:off x="479376" y="116632"/>
            <a:ext cx="4868117" cy="529569"/>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zh-CN" altLang="en-US" b="1" dirty="0">
                <a:solidFill>
                  <a:srgbClr val="2965AB"/>
                </a:solidFill>
                <a:sym typeface="+mn-ea"/>
              </a:rPr>
              <a:t>箱线图（</a:t>
            </a:r>
            <a:r>
              <a:rPr lang="en-US" altLang="zh-CN" b="1" dirty="0">
                <a:solidFill>
                  <a:srgbClr val="2965AB"/>
                </a:solidFill>
                <a:sym typeface="+mn-ea"/>
              </a:rPr>
              <a:t>Box Plot</a:t>
            </a:r>
            <a:r>
              <a:rPr lang="zh-CN" altLang="en-US" b="1" dirty="0">
                <a:solidFill>
                  <a:srgbClr val="2965AB"/>
                </a:solidFill>
                <a:sym typeface="+mn-ea"/>
              </a:rPr>
              <a:t>）</a:t>
            </a:r>
            <a:endParaRPr kumimoji="1" lang="zh-CN" altLang="en-US" b="1" dirty="0">
              <a:solidFill>
                <a:srgbClr val="2965AB"/>
              </a:solidFill>
            </a:endParaRPr>
          </a:p>
        </p:txBody>
      </p:sp>
      <p:sp>
        <p:nvSpPr>
          <p:cNvPr id="5" name="Rectangle 3"/>
          <p:cNvSpPr txBox="1">
            <a:spLocks noChangeArrowheads="1"/>
          </p:cNvSpPr>
          <p:nvPr/>
        </p:nvSpPr>
        <p:spPr>
          <a:xfrm>
            <a:off x="497840" y="1052830"/>
            <a:ext cx="10081260" cy="151207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lnSpc>
                <a:spcPct val="100000"/>
              </a:lnSpc>
              <a:buClr>
                <a:srgbClr val="2965AB"/>
              </a:buClr>
              <a:buSzPct val="100000"/>
            </a:pPr>
            <a:r>
              <a:rPr lang="zh-CN" altLang="en-US" sz="2000" dirty="0"/>
              <a:t>箱图，也叫箱线图。主要描述数据的五个特征：</a:t>
            </a:r>
            <a:endParaRPr lang="en-US" altLang="zh-CN" sz="2000" dirty="0"/>
          </a:p>
          <a:p>
            <a:pPr lvl="1">
              <a:lnSpc>
                <a:spcPct val="100000"/>
              </a:lnSpc>
              <a:buClr>
                <a:srgbClr val="2965AB"/>
              </a:buClr>
              <a:buSzPct val="100000"/>
            </a:pPr>
            <a:r>
              <a:rPr lang="zh-CN" altLang="en-US" sz="2000" dirty="0"/>
              <a:t>从下往上顺序，依次是</a:t>
            </a:r>
            <a:r>
              <a:rPr lang="zh-CN" altLang="zh-CN" sz="2000" dirty="0"/>
              <a:t>最小值</a:t>
            </a:r>
            <a:r>
              <a:rPr lang="zh-CN" altLang="en-US" sz="2000" dirty="0"/>
              <a:t>（最下的横线）</a:t>
            </a:r>
            <a:r>
              <a:rPr lang="zh-CN" altLang="zh-CN" sz="2000" dirty="0"/>
              <a:t>、</a:t>
            </a:r>
            <a:r>
              <a:rPr lang="zh-CN" altLang="en-US" sz="2000" dirty="0"/>
              <a:t>下</a:t>
            </a:r>
            <a:r>
              <a:rPr lang="zh-CN" altLang="zh-CN" sz="2000" dirty="0"/>
              <a:t>四分位数</a:t>
            </a:r>
            <a:r>
              <a:rPr lang="zh-CN" altLang="en-US" sz="2000" dirty="0"/>
              <a:t>（箱子的底边）</a:t>
            </a:r>
            <a:r>
              <a:rPr lang="zh-CN" altLang="zh-CN" sz="2000" dirty="0"/>
              <a:t>、中位数</a:t>
            </a:r>
            <a:r>
              <a:rPr lang="zh-CN" altLang="en-US" sz="2000" dirty="0"/>
              <a:t>（箱子中间的黑线）、上四分位数（箱子的上边）</a:t>
            </a:r>
            <a:r>
              <a:rPr lang="zh-CN" altLang="zh-CN" sz="2000" dirty="0"/>
              <a:t>和最大值</a:t>
            </a:r>
            <a:r>
              <a:rPr lang="zh-CN" altLang="en-US" sz="2000" dirty="0"/>
              <a:t>（箱子上面的短线）</a:t>
            </a:r>
            <a:endParaRPr lang="en-US" altLang="zh-CN" sz="2000" dirty="0"/>
          </a:p>
          <a:p>
            <a:pPr lvl="1">
              <a:lnSpc>
                <a:spcPct val="100000"/>
              </a:lnSpc>
              <a:buClr>
                <a:srgbClr val="2965AB"/>
              </a:buClr>
              <a:buSzPct val="100000"/>
            </a:pPr>
            <a:r>
              <a:rPr lang="zh-CN" altLang="en-US" sz="2000" dirty="0"/>
              <a:t>还可以标示出离群值。</a:t>
            </a:r>
            <a:endParaRPr lang="zh-CN" altLang="zh-CN" sz="2000" dirty="0"/>
          </a:p>
          <a:p>
            <a:pPr marL="457200" lvl="1" indent="0">
              <a:lnSpc>
                <a:spcPct val="100000"/>
              </a:lnSpc>
              <a:buClr>
                <a:srgbClr val="2965AB"/>
              </a:buClr>
              <a:buSzPct val="100000"/>
              <a:buNone/>
            </a:pPr>
            <a:endParaRPr lang="zh-CN" altLang="en-US" sz="2000" dirty="0">
              <a:sym typeface="+mn-ea"/>
            </a:endParaRPr>
          </a:p>
          <a:p>
            <a:pPr marL="457200" lvl="1" indent="0">
              <a:lnSpc>
                <a:spcPct val="100000"/>
              </a:lnSpc>
              <a:buClr>
                <a:srgbClr val="2965AB"/>
              </a:buClr>
              <a:buSzPct val="100000"/>
              <a:buNone/>
            </a:pPr>
            <a:endParaRPr lang="zh-CN" altLang="en-US" sz="2000" dirty="0"/>
          </a:p>
        </p:txBody>
      </p:sp>
      <p:pic>
        <p:nvPicPr>
          <p:cNvPr id="3" name="图片 2"/>
          <p:cNvPicPr>
            <a:picLocks noChangeAspect="1"/>
          </p:cNvPicPr>
          <p:nvPr/>
        </p:nvPicPr>
        <p:blipFill>
          <a:blip r:embed="rId3"/>
          <a:stretch>
            <a:fillRect/>
          </a:stretch>
        </p:blipFill>
        <p:spPr>
          <a:xfrm>
            <a:off x="2819568" y="2563047"/>
            <a:ext cx="6375400" cy="3959860"/>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stretch>
            <a:fillRect/>
          </a:stretch>
        </p:blipFill>
        <p:spPr>
          <a:xfrm>
            <a:off x="6441440" y="2787015"/>
            <a:ext cx="5723255" cy="3876040"/>
          </a:xfrm>
          <a:prstGeom prst="rect">
            <a:avLst/>
          </a:prstGeom>
        </p:spPr>
      </p:pic>
      <p:sp>
        <p:nvSpPr>
          <p:cNvPr id="4" name="文本占位符 1"/>
          <p:cNvSpPr txBox="1"/>
          <p:nvPr/>
        </p:nvSpPr>
        <p:spPr>
          <a:xfrm>
            <a:off x="479376" y="116632"/>
            <a:ext cx="4868117" cy="529569"/>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zh-CN" altLang="en-US" b="1" dirty="0">
                <a:solidFill>
                  <a:srgbClr val="2965AB"/>
                </a:solidFill>
                <a:sym typeface="+mn-ea"/>
              </a:rPr>
              <a:t>雷达图(Radar Chart)</a:t>
            </a:r>
            <a:endParaRPr kumimoji="1" lang="zh-CN" altLang="en-US" b="1" dirty="0">
              <a:solidFill>
                <a:srgbClr val="2965AB"/>
              </a:solidFill>
            </a:endParaRPr>
          </a:p>
        </p:txBody>
      </p:sp>
      <p:sp>
        <p:nvSpPr>
          <p:cNvPr id="5" name="Rectangle 3"/>
          <p:cNvSpPr txBox="1">
            <a:spLocks noChangeArrowheads="1"/>
          </p:cNvSpPr>
          <p:nvPr/>
        </p:nvSpPr>
        <p:spPr>
          <a:xfrm>
            <a:off x="497840" y="1052830"/>
            <a:ext cx="10081260" cy="482444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lnSpc>
                <a:spcPct val="100000"/>
              </a:lnSpc>
              <a:buClr>
                <a:srgbClr val="2965AB"/>
              </a:buClr>
              <a:buSzPct val="100000"/>
            </a:pPr>
            <a:r>
              <a:rPr sz="2000" dirty="0" err="1">
                <a:sym typeface="+mn-ea"/>
              </a:rPr>
              <a:t>雷达图也称蜘蛛网图，从中心点出发辐射出多条坐标轴（至少大于三条</a:t>
            </a:r>
            <a:r>
              <a:rPr sz="2000" dirty="0">
                <a:sym typeface="+mn-ea"/>
              </a:rPr>
              <a:t>）</a:t>
            </a:r>
            <a:endParaRPr lang="en-US" sz="2000" dirty="0">
              <a:sym typeface="+mn-ea"/>
            </a:endParaRPr>
          </a:p>
          <a:p>
            <a:pPr lvl="1">
              <a:lnSpc>
                <a:spcPct val="100000"/>
              </a:lnSpc>
              <a:buClr>
                <a:srgbClr val="2965AB"/>
              </a:buClr>
              <a:buSzPct val="100000"/>
            </a:pPr>
            <a:r>
              <a:rPr sz="2000" dirty="0" err="1">
                <a:sym typeface="+mn-ea"/>
              </a:rPr>
              <a:t>每一条</a:t>
            </a:r>
            <a:r>
              <a:rPr lang="zh-CN" altLang="en-US" sz="2000" dirty="0">
                <a:sym typeface="+mn-ea"/>
              </a:rPr>
              <a:t>代表一个特征</a:t>
            </a:r>
            <a:r>
              <a:rPr sz="2000" dirty="0">
                <a:sym typeface="+mn-ea"/>
              </a:rPr>
              <a:t>，</a:t>
            </a:r>
            <a:r>
              <a:rPr lang="zh-CN" altLang="en-US" sz="2000" dirty="0">
                <a:sym typeface="+mn-ea"/>
              </a:rPr>
              <a:t>如下图，有五个特征，分别是个人能力、团队精神、服务质量、解决问题能力和</a:t>
            </a:r>
            <a:r>
              <a:rPr lang="en-US" altLang="zh-CN" sz="2000" dirty="0">
                <a:sym typeface="+mn-ea"/>
              </a:rPr>
              <a:t>QC</a:t>
            </a:r>
            <a:r>
              <a:rPr lang="zh-CN" altLang="en-US" sz="2000" dirty="0">
                <a:sym typeface="+mn-ea"/>
              </a:rPr>
              <a:t>知识（</a:t>
            </a:r>
            <a:r>
              <a:rPr lang="en-US" altLang="zh-CN" sz="2000" dirty="0">
                <a:sym typeface="+mn-ea"/>
              </a:rPr>
              <a:t>Q</a:t>
            </a:r>
            <a:r>
              <a:rPr lang="zh-CN" altLang="en-US" sz="2000" dirty="0">
                <a:sym typeface="+mn-ea"/>
              </a:rPr>
              <a:t>，是质量，</a:t>
            </a:r>
            <a:r>
              <a:rPr lang="en-US" altLang="zh-CN" sz="2000" dirty="0" err="1">
                <a:sym typeface="+mn-ea"/>
              </a:rPr>
              <a:t>Quality；C</a:t>
            </a:r>
            <a:r>
              <a:rPr lang="zh-CN" altLang="en-US" sz="2000" dirty="0">
                <a:sym typeface="+mn-ea"/>
              </a:rPr>
              <a:t>是控制，</a:t>
            </a:r>
            <a:r>
              <a:rPr lang="en-US" altLang="zh-CN" sz="2000" dirty="0">
                <a:sym typeface="+mn-ea"/>
              </a:rPr>
              <a:t>control</a:t>
            </a:r>
            <a:r>
              <a:rPr lang="zh-CN" altLang="en-US" sz="2000" dirty="0">
                <a:sym typeface="+mn-ea"/>
              </a:rPr>
              <a:t>）。</a:t>
            </a:r>
            <a:endParaRPr lang="en-US" altLang="zh-CN" sz="2000" dirty="0">
              <a:sym typeface="+mn-ea"/>
            </a:endParaRPr>
          </a:p>
          <a:p>
            <a:pPr lvl="1">
              <a:lnSpc>
                <a:spcPct val="100000"/>
              </a:lnSpc>
              <a:buClr>
                <a:srgbClr val="2965AB"/>
              </a:buClr>
              <a:buSzPct val="100000"/>
            </a:pPr>
            <a:r>
              <a:rPr lang="zh-CN" altLang="en-US" sz="2000" dirty="0">
                <a:sym typeface="+mn-ea"/>
              </a:rPr>
              <a:t>还有</a:t>
            </a:r>
            <a:r>
              <a:rPr lang="en-US" altLang="zh-CN" sz="2000" dirty="0">
                <a:sym typeface="+mn-ea"/>
              </a:rPr>
              <a:t>6</a:t>
            </a:r>
            <a:r>
              <a:rPr lang="zh-CN" altLang="en-US" sz="2000" dirty="0">
                <a:sym typeface="+mn-ea"/>
              </a:rPr>
              <a:t>个数字</a:t>
            </a:r>
            <a:r>
              <a:rPr lang="en-US" altLang="zh-CN" sz="2000" dirty="0">
                <a:sym typeface="+mn-ea"/>
              </a:rPr>
              <a:t>: 0</a:t>
            </a:r>
            <a:r>
              <a:rPr lang="zh-CN" altLang="en-US" sz="2000" dirty="0">
                <a:sym typeface="+mn-ea"/>
              </a:rPr>
              <a:t>是中心，</a:t>
            </a:r>
            <a:r>
              <a:rPr lang="en-US" altLang="zh-CN" sz="2000" dirty="0">
                <a:sym typeface="+mn-ea"/>
              </a:rPr>
              <a:t>1,2,3,4,5</a:t>
            </a:r>
            <a:r>
              <a:rPr lang="zh-CN" altLang="en-US" sz="2000" dirty="0">
                <a:sym typeface="+mn-ea"/>
              </a:rPr>
              <a:t>都是坐标轴的刻度。</a:t>
            </a:r>
            <a:endParaRPr lang="en-US" altLang="zh-CN" sz="2000" dirty="0">
              <a:sym typeface="+mn-ea"/>
            </a:endParaRPr>
          </a:p>
          <a:p>
            <a:pPr lvl="1">
              <a:lnSpc>
                <a:spcPct val="100000"/>
              </a:lnSpc>
              <a:buClr>
                <a:srgbClr val="2965AB"/>
              </a:buClr>
              <a:buSzPct val="100000"/>
            </a:pPr>
            <a:r>
              <a:rPr lang="zh-CN" altLang="en-US" sz="2000" dirty="0">
                <a:sym typeface="+mn-ea"/>
              </a:rPr>
              <a:t>雷达图怎么用呢？看本例</a:t>
            </a:r>
            <a:endParaRPr sz="2000" dirty="0">
              <a:sym typeface="+mn-ea"/>
            </a:endParaRPr>
          </a:p>
          <a:p>
            <a:pPr lvl="1">
              <a:lnSpc>
                <a:spcPct val="100000"/>
              </a:lnSpc>
              <a:buClr>
                <a:srgbClr val="2965AB"/>
              </a:buClr>
              <a:buSzPct val="100000"/>
            </a:pPr>
            <a:r>
              <a:rPr lang="zh-CN" altLang="en-US" sz="2000" dirty="0"/>
              <a:t>主要看角度：锐角，是强项。钝角，是弱项。</a:t>
            </a:r>
            <a:endParaRPr lang="en-US" altLang="zh-CN" sz="2000" dirty="0"/>
          </a:p>
          <a:p>
            <a:pPr lvl="1">
              <a:lnSpc>
                <a:spcPct val="100000"/>
              </a:lnSpc>
              <a:buClr>
                <a:srgbClr val="2965AB"/>
              </a:buClr>
              <a:buSzPct val="100000"/>
            </a:pPr>
            <a:r>
              <a:rPr lang="zh-CN" altLang="en-US" sz="2000" dirty="0"/>
              <a:t>看蓝线，代表活动前，哪个能力最突出呢？</a:t>
            </a:r>
            <a:endParaRPr lang="en-US" altLang="zh-CN" sz="2000" dirty="0"/>
          </a:p>
          <a:p>
            <a:pPr lvl="1">
              <a:lnSpc>
                <a:spcPct val="100000"/>
              </a:lnSpc>
              <a:buClr>
                <a:srgbClr val="2965AB"/>
              </a:buClr>
              <a:buSzPct val="100000"/>
            </a:pPr>
            <a:r>
              <a:rPr lang="zh-CN" altLang="en-US" sz="2000" dirty="0"/>
              <a:t>解决问题能力。</a:t>
            </a:r>
            <a:endParaRPr lang="en-US" altLang="zh-CN" sz="2000" dirty="0"/>
          </a:p>
          <a:p>
            <a:pPr lvl="1">
              <a:lnSpc>
                <a:spcPct val="100000"/>
              </a:lnSpc>
              <a:buClr>
                <a:srgbClr val="2965AB"/>
              </a:buClr>
              <a:buSzPct val="100000"/>
            </a:pPr>
            <a:r>
              <a:rPr lang="zh-CN" altLang="en-US" sz="2000" dirty="0"/>
              <a:t>哪一项能力最弱呢？</a:t>
            </a:r>
            <a:endParaRPr lang="en-US" altLang="zh-CN" sz="2000" dirty="0"/>
          </a:p>
          <a:p>
            <a:pPr lvl="1">
              <a:lnSpc>
                <a:spcPct val="100000"/>
              </a:lnSpc>
              <a:buClr>
                <a:srgbClr val="2965AB"/>
              </a:buClr>
              <a:buSzPct val="100000"/>
            </a:pPr>
            <a:r>
              <a:rPr lang="en-US" altLang="zh-CN" sz="2000" dirty="0"/>
              <a:t>QC</a:t>
            </a:r>
            <a:r>
              <a:rPr lang="zh-CN" altLang="en-US" sz="2000" dirty="0"/>
              <a:t>知识。</a:t>
            </a:r>
            <a:endParaRPr lang="en-US" altLang="zh-CN" sz="2000" dirty="0"/>
          </a:p>
          <a:p>
            <a:pPr lvl="1">
              <a:lnSpc>
                <a:spcPct val="100000"/>
              </a:lnSpc>
              <a:buClr>
                <a:srgbClr val="2965AB"/>
              </a:buClr>
              <a:buSzPct val="100000"/>
            </a:pPr>
            <a:r>
              <a:rPr lang="zh-CN" altLang="en-US" sz="2000" dirty="0"/>
              <a:t>两者比较就更容易了。外面的圈优于里面的。</a:t>
            </a:r>
            <a:endParaRPr lang="en-US" altLang="zh-CN" sz="2000" dirty="0"/>
          </a:p>
          <a:p>
            <a:pPr lvl="1">
              <a:lnSpc>
                <a:spcPct val="100000"/>
              </a:lnSpc>
              <a:buClr>
                <a:srgbClr val="2965AB"/>
              </a:buClr>
              <a:buSzPct val="100000"/>
            </a:pPr>
            <a:r>
              <a:rPr lang="zh-CN" altLang="en-US" sz="2000" dirty="0"/>
              <a:t>本例中，活动后（红线）在五个方面都取得了进步。</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1"/>
          <p:cNvSpPr txBox="1"/>
          <p:nvPr/>
        </p:nvSpPr>
        <p:spPr>
          <a:xfrm>
            <a:off x="479376" y="116632"/>
            <a:ext cx="4868117" cy="529569"/>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zh-CN" altLang="en-US" b="1" dirty="0">
                <a:solidFill>
                  <a:srgbClr val="2965AB"/>
                </a:solidFill>
                <a:sym typeface="+mn-ea"/>
              </a:rPr>
              <a:t>词云图（</a:t>
            </a:r>
            <a:r>
              <a:rPr lang="en-US" altLang="zh-CN" b="1" dirty="0">
                <a:solidFill>
                  <a:srgbClr val="2965AB"/>
                </a:solidFill>
                <a:sym typeface="+mn-ea"/>
              </a:rPr>
              <a:t>Word Cloud</a:t>
            </a:r>
            <a:r>
              <a:rPr lang="zh-CN" altLang="en-US" b="1" dirty="0">
                <a:solidFill>
                  <a:srgbClr val="2965AB"/>
                </a:solidFill>
                <a:sym typeface="+mn-ea"/>
              </a:rPr>
              <a:t>）</a:t>
            </a:r>
            <a:endParaRPr kumimoji="1" lang="zh-CN" altLang="en-US" b="1" dirty="0">
              <a:solidFill>
                <a:srgbClr val="2965AB"/>
              </a:solidFill>
            </a:endParaRPr>
          </a:p>
        </p:txBody>
      </p:sp>
      <p:sp>
        <p:nvSpPr>
          <p:cNvPr id="5" name="Rectangle 3"/>
          <p:cNvSpPr txBox="1">
            <a:spLocks noChangeArrowheads="1"/>
          </p:cNvSpPr>
          <p:nvPr/>
        </p:nvSpPr>
        <p:spPr>
          <a:xfrm>
            <a:off x="498104" y="1052736"/>
            <a:ext cx="10081120" cy="489654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lnSpc>
                <a:spcPct val="100000"/>
              </a:lnSpc>
              <a:buClr>
                <a:srgbClr val="2965AB"/>
              </a:buClr>
              <a:buSzPct val="100000"/>
            </a:pPr>
            <a:r>
              <a:rPr lang="zh-CN" altLang="zh-CN" sz="2000" dirty="0"/>
              <a:t>词云图又叫文字云，</a:t>
            </a:r>
            <a:r>
              <a:rPr lang="zh-CN" altLang="en-US" sz="2000" dirty="0"/>
              <a:t>显示</a:t>
            </a:r>
            <a:r>
              <a:rPr lang="zh-CN" altLang="zh-CN" sz="2000" dirty="0"/>
              <a:t>文本数据中</a:t>
            </a:r>
            <a:r>
              <a:rPr lang="zh-CN" altLang="zh-CN" sz="2000" dirty="0">
                <a:solidFill>
                  <a:srgbClr val="FF0000"/>
                </a:solidFill>
              </a:rPr>
              <a:t>关键词</a:t>
            </a:r>
            <a:r>
              <a:rPr lang="zh-CN" altLang="en-US" sz="2000" dirty="0"/>
              <a:t>使用频率的高低，一目了然的了解文本的中心思想，或者叫核心关切</a:t>
            </a:r>
            <a:r>
              <a:rPr lang="zh-CN" altLang="zh-CN" sz="2000" dirty="0"/>
              <a:t>。</a:t>
            </a:r>
          </a:p>
          <a:p>
            <a:pPr lvl="1">
              <a:lnSpc>
                <a:spcPct val="100000"/>
              </a:lnSpc>
              <a:buClr>
                <a:srgbClr val="2965AB"/>
              </a:buClr>
              <a:buSzPct val="100000"/>
            </a:pPr>
            <a:endParaRPr lang="zh-CN" altLang="zh-CN" sz="2000" dirty="0"/>
          </a:p>
          <a:p>
            <a:pPr lvl="1">
              <a:lnSpc>
                <a:spcPct val="100000"/>
              </a:lnSpc>
              <a:buClr>
                <a:srgbClr val="2965AB"/>
              </a:buClr>
              <a:buSzPct val="100000"/>
            </a:pPr>
            <a:r>
              <a:rPr lang="zh-CN" altLang="zh-CN" sz="2000" dirty="0">
                <a:sym typeface="+mn-ea"/>
              </a:rPr>
              <a:t>词云图主要是利用字体大小来表示文字文档中各个词出现的频率。</a:t>
            </a:r>
            <a:endParaRPr lang="zh-CN" altLang="zh-CN" sz="2000" dirty="0"/>
          </a:p>
          <a:p>
            <a:pPr lvl="1">
              <a:lnSpc>
                <a:spcPct val="100000"/>
              </a:lnSpc>
              <a:buClr>
                <a:srgbClr val="2965AB"/>
              </a:buClr>
              <a:buSzPct val="100000"/>
            </a:pPr>
            <a:endParaRPr lang="zh-CN" altLang="zh-CN" sz="2000" dirty="0"/>
          </a:p>
          <a:p>
            <a:pPr lvl="1">
              <a:lnSpc>
                <a:spcPct val="100000"/>
              </a:lnSpc>
              <a:buClr>
                <a:srgbClr val="2965AB"/>
              </a:buClr>
              <a:buSzPct val="100000"/>
            </a:pPr>
            <a:endParaRPr lang="zh-CN" altLang="zh-CN" sz="2000" dirty="0"/>
          </a:p>
          <a:p>
            <a:pPr lvl="1">
              <a:lnSpc>
                <a:spcPct val="100000"/>
              </a:lnSpc>
              <a:buClr>
                <a:srgbClr val="2965AB"/>
              </a:buClr>
              <a:buSzPct val="100000"/>
            </a:pPr>
            <a:endParaRPr lang="en-US" sz="2000" dirty="0"/>
          </a:p>
        </p:txBody>
      </p:sp>
      <p:pic>
        <p:nvPicPr>
          <p:cNvPr id="2" name="图片 1"/>
          <p:cNvPicPr>
            <a:picLocks noChangeAspect="1"/>
          </p:cNvPicPr>
          <p:nvPr/>
        </p:nvPicPr>
        <p:blipFill>
          <a:blip r:embed="rId3"/>
          <a:stretch>
            <a:fillRect/>
          </a:stretch>
        </p:blipFill>
        <p:spPr>
          <a:xfrm>
            <a:off x="1367155" y="3289300"/>
            <a:ext cx="3809365" cy="3199765"/>
          </a:xfrm>
          <a:prstGeom prst="rect">
            <a:avLst/>
          </a:prstGeom>
        </p:spPr>
      </p:pic>
      <p:pic>
        <p:nvPicPr>
          <p:cNvPr id="3" name="图片 2"/>
          <p:cNvPicPr>
            <a:picLocks noChangeAspect="1"/>
          </p:cNvPicPr>
          <p:nvPr/>
        </p:nvPicPr>
        <p:blipFill>
          <a:blip r:embed="rId4"/>
          <a:stretch>
            <a:fillRect/>
          </a:stretch>
        </p:blipFill>
        <p:spPr>
          <a:xfrm>
            <a:off x="5875655" y="3289300"/>
            <a:ext cx="4905375" cy="3095625"/>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1"/>
          <p:cNvSpPr txBox="1"/>
          <p:nvPr/>
        </p:nvSpPr>
        <p:spPr>
          <a:xfrm>
            <a:off x="479376" y="116632"/>
            <a:ext cx="4868117" cy="529569"/>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kumimoji="1" lang="zh-CN" altLang="en-US" b="1" dirty="0">
                <a:solidFill>
                  <a:srgbClr val="2965AB"/>
                </a:solidFill>
              </a:rPr>
              <a:t>地理图形</a:t>
            </a:r>
          </a:p>
        </p:txBody>
      </p:sp>
      <p:pic>
        <p:nvPicPr>
          <p:cNvPr id="3" name="图片 2"/>
          <p:cNvPicPr>
            <a:picLocks noChangeAspect="1"/>
          </p:cNvPicPr>
          <p:nvPr/>
        </p:nvPicPr>
        <p:blipFill>
          <a:blip r:embed="rId3"/>
          <a:stretch>
            <a:fillRect/>
          </a:stretch>
        </p:blipFill>
        <p:spPr>
          <a:xfrm>
            <a:off x="2764790" y="1136015"/>
            <a:ext cx="3766185" cy="2929255"/>
          </a:xfrm>
          <a:prstGeom prst="rect">
            <a:avLst/>
          </a:prstGeom>
        </p:spPr>
      </p:pic>
      <p:pic>
        <p:nvPicPr>
          <p:cNvPr id="2" name="图片 1"/>
          <p:cNvPicPr>
            <a:picLocks noChangeAspect="1"/>
          </p:cNvPicPr>
          <p:nvPr/>
        </p:nvPicPr>
        <p:blipFill>
          <a:blip r:embed="rId4"/>
          <a:stretch>
            <a:fillRect/>
          </a:stretch>
        </p:blipFill>
        <p:spPr>
          <a:xfrm>
            <a:off x="6530975" y="4554855"/>
            <a:ext cx="4675505" cy="2190750"/>
          </a:xfrm>
          <a:prstGeom prst="rect">
            <a:avLst/>
          </a:prstGeom>
        </p:spPr>
      </p:pic>
      <p:pic>
        <p:nvPicPr>
          <p:cNvPr id="7" name="图片 6"/>
          <p:cNvPicPr>
            <a:picLocks noChangeAspect="1"/>
          </p:cNvPicPr>
          <p:nvPr/>
        </p:nvPicPr>
        <p:blipFill>
          <a:blip r:embed="rId5"/>
          <a:stretch>
            <a:fillRect/>
          </a:stretch>
        </p:blipFill>
        <p:spPr>
          <a:xfrm>
            <a:off x="6530975" y="1136015"/>
            <a:ext cx="4589145" cy="3289300"/>
          </a:xfrm>
          <a:prstGeom prst="rect">
            <a:avLst/>
          </a:prstGeom>
        </p:spPr>
      </p:pic>
      <p:sp>
        <p:nvSpPr>
          <p:cNvPr id="11" name="Rectangle 3"/>
          <p:cNvSpPr txBox="1">
            <a:spLocks noChangeArrowheads="1"/>
          </p:cNvSpPr>
          <p:nvPr/>
        </p:nvSpPr>
        <p:spPr>
          <a:xfrm>
            <a:off x="498104" y="1052736"/>
            <a:ext cx="10081120" cy="489654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lnSpc>
                <a:spcPct val="100000"/>
              </a:lnSpc>
              <a:buClr>
                <a:srgbClr val="2965AB"/>
              </a:buClr>
              <a:buSzPct val="100000"/>
            </a:pPr>
            <a:r>
              <a:rPr lang="zh-CN" altLang="zh-CN" sz="2000" dirty="0"/>
              <a:t>等高线图</a:t>
            </a:r>
          </a:p>
          <a:p>
            <a:pPr lvl="1">
              <a:lnSpc>
                <a:spcPct val="100000"/>
              </a:lnSpc>
              <a:buClr>
                <a:srgbClr val="2965AB"/>
              </a:buClr>
              <a:buSzPct val="100000"/>
            </a:pPr>
            <a:r>
              <a:rPr lang="zh-CN" altLang="zh-CN" sz="2000" dirty="0"/>
              <a:t>交通地图</a:t>
            </a:r>
          </a:p>
          <a:p>
            <a:pPr lvl="1">
              <a:lnSpc>
                <a:spcPct val="100000"/>
              </a:lnSpc>
              <a:buClr>
                <a:srgbClr val="2965AB"/>
              </a:buClr>
              <a:buSzPct val="100000"/>
            </a:pPr>
            <a:r>
              <a:rPr lang="zh-CN" altLang="zh-CN" sz="2000" dirty="0"/>
              <a:t>人口密度地图</a:t>
            </a:r>
          </a:p>
          <a:p>
            <a:pPr lvl="1">
              <a:lnSpc>
                <a:spcPct val="100000"/>
              </a:lnSpc>
              <a:buClr>
                <a:srgbClr val="2965AB"/>
              </a:buClr>
              <a:buSzPct val="100000"/>
            </a:pPr>
            <a:endParaRPr lang="zh-CN" altLang="zh-CN" sz="2000" dirty="0"/>
          </a:p>
          <a:p>
            <a:pPr lvl="1">
              <a:lnSpc>
                <a:spcPct val="100000"/>
              </a:lnSpc>
              <a:buClr>
                <a:srgbClr val="2965AB"/>
              </a:buClr>
              <a:buSzPct val="100000"/>
            </a:pPr>
            <a:endParaRPr lang="zh-CN" altLang="zh-CN" sz="2000" dirty="0"/>
          </a:p>
          <a:p>
            <a:pPr lvl="1">
              <a:lnSpc>
                <a:spcPct val="100000"/>
              </a:lnSpc>
              <a:buClr>
                <a:srgbClr val="2965AB"/>
              </a:buClr>
              <a:buSzPct val="100000"/>
            </a:pPr>
            <a:endParaRPr lang="en-US" sz="2000"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txBox="1"/>
          <p:nvPr/>
        </p:nvSpPr>
        <p:spPr>
          <a:xfrm>
            <a:off x="479376" y="188640"/>
            <a:ext cx="4868117" cy="529569"/>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kumimoji="1" lang="zh-CN" altLang="en-US" b="1" dirty="0">
                <a:solidFill>
                  <a:srgbClr val="2965AB"/>
                </a:solidFill>
              </a:rPr>
              <a:t>目录</a:t>
            </a:r>
          </a:p>
        </p:txBody>
      </p:sp>
      <p:sp>
        <p:nvSpPr>
          <p:cNvPr id="3" name="Rectangle 3"/>
          <p:cNvSpPr txBox="1">
            <a:spLocks noChangeArrowheads="1"/>
          </p:cNvSpPr>
          <p:nvPr/>
        </p:nvSpPr>
        <p:spPr>
          <a:xfrm>
            <a:off x="479376" y="1412776"/>
            <a:ext cx="10081120" cy="309634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buClr>
                <a:srgbClr val="2965AB"/>
              </a:buClr>
              <a:buSzPct val="100000"/>
            </a:pPr>
            <a:r>
              <a:rPr lang="zh-CN" altLang="en-US" sz="2400" b="1" dirty="0">
                <a:solidFill>
                  <a:srgbClr val="2965AB">
                    <a:alpha val="40000"/>
                  </a:srgbClr>
                </a:solidFill>
              </a:rPr>
              <a:t>数据可视化初探</a:t>
            </a:r>
            <a:endParaRPr lang="zh-CN" altLang="en-US" sz="2400" b="1" dirty="0">
              <a:solidFill>
                <a:srgbClr val="2965AB"/>
              </a:solidFill>
            </a:endParaRPr>
          </a:p>
          <a:p>
            <a:pPr>
              <a:lnSpc>
                <a:spcPct val="150000"/>
              </a:lnSpc>
              <a:buClr>
                <a:srgbClr val="2965AB"/>
              </a:buClr>
              <a:buSzPct val="100000"/>
            </a:pPr>
            <a:r>
              <a:rPr lang="zh-CN" altLang="en-US" sz="2400" b="1" dirty="0">
                <a:solidFill>
                  <a:srgbClr val="2965AB">
                    <a:alpha val="40000"/>
                  </a:srgbClr>
                </a:solidFill>
              </a:rPr>
              <a:t>数据基础</a:t>
            </a:r>
          </a:p>
          <a:p>
            <a:pPr>
              <a:lnSpc>
                <a:spcPct val="150000"/>
              </a:lnSpc>
              <a:buClr>
                <a:srgbClr val="2965AB"/>
              </a:buClr>
              <a:buSzPct val="100000"/>
            </a:pPr>
            <a:r>
              <a:rPr lang="zh-CN" altLang="en-US" sz="2400" b="1" dirty="0">
                <a:solidFill>
                  <a:srgbClr val="2965AB">
                    <a:alpha val="40000"/>
                  </a:srgbClr>
                </a:solidFill>
              </a:rPr>
              <a:t>可视化图表类型</a:t>
            </a:r>
          </a:p>
          <a:p>
            <a:pPr>
              <a:lnSpc>
                <a:spcPct val="150000"/>
              </a:lnSpc>
              <a:buClr>
                <a:srgbClr val="2965AB"/>
              </a:buClr>
              <a:buSzPct val="100000"/>
            </a:pPr>
            <a:r>
              <a:rPr lang="zh-CN" altLang="en-US" sz="2400" b="1" dirty="0">
                <a:solidFill>
                  <a:srgbClr val="2965AB"/>
                </a:solidFill>
              </a:rPr>
              <a:t>视觉编码</a:t>
            </a:r>
            <a:r>
              <a:rPr lang="zh-CN" altLang="en-US" sz="2400" b="1" dirty="0">
                <a:solidFill>
                  <a:srgbClr val="2965AB"/>
                </a:solidFill>
                <a:sym typeface="+mn-ea"/>
              </a:rPr>
              <a:t>和视觉感知</a:t>
            </a:r>
            <a:endParaRPr lang="en-US" altLang="zh-CN" sz="2400" b="1" dirty="0">
              <a:solidFill>
                <a:srgbClr val="2965AB"/>
              </a:solidFill>
            </a:endParaRPr>
          </a:p>
          <a:p>
            <a:pPr>
              <a:lnSpc>
                <a:spcPct val="150000"/>
              </a:lnSpc>
              <a:buClr>
                <a:srgbClr val="2965AB"/>
              </a:buClr>
              <a:buSzPct val="100000"/>
            </a:pPr>
            <a:r>
              <a:rPr lang="zh-CN" altLang="en-US" sz="2400" b="1" dirty="0">
                <a:solidFill>
                  <a:srgbClr val="2965AB">
                    <a:alpha val="40000"/>
                  </a:srgbClr>
                </a:solidFill>
              </a:rPr>
              <a:t>可视化软件介绍</a:t>
            </a:r>
            <a:endParaRPr lang="en-US" altLang="zh-CN" sz="2400" b="1" dirty="0">
              <a:solidFill>
                <a:srgbClr val="2965AB"/>
              </a:solidFill>
            </a:endParaRPr>
          </a:p>
          <a:p>
            <a:pPr>
              <a:lnSpc>
                <a:spcPct val="150000"/>
              </a:lnSpc>
              <a:buClr>
                <a:srgbClr val="2965AB"/>
              </a:buClr>
              <a:buSzPct val="100000"/>
            </a:pPr>
            <a:endParaRPr lang="en-US" altLang="zh-CN" sz="2400" b="1" dirty="0">
              <a:solidFill>
                <a:srgbClr val="2965AB"/>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236;p25"/>
          <p:cNvSpPr txBox="1"/>
          <p:nvPr/>
        </p:nvSpPr>
        <p:spPr>
          <a:xfrm>
            <a:off x="479374" y="188375"/>
            <a:ext cx="7416600" cy="5295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2965AB"/>
              </a:buClr>
              <a:buSzPts val="2800"/>
              <a:buFont typeface="Arial" panose="020B0604020202020204"/>
              <a:buNone/>
            </a:pPr>
            <a:r>
              <a:rPr lang="zh-CN" altLang="en-US" sz="2800" b="1" dirty="0">
                <a:solidFill>
                  <a:srgbClr val="2965AB"/>
                </a:solidFill>
                <a:latin typeface="微软雅黑" panose="020B0503020204020204" charset="-122"/>
                <a:ea typeface="微软雅黑" panose="020B0503020204020204" charset="-122"/>
                <a:cs typeface="微软雅黑" panose="020B0503020204020204" charset="-122"/>
                <a:sym typeface="微软雅黑" panose="020B0503020204020204" charset="-122"/>
              </a:rPr>
              <a:t>什么是</a:t>
            </a:r>
            <a:r>
              <a:rPr lang="en-US" sz="2800" b="1" dirty="0" err="1">
                <a:solidFill>
                  <a:srgbClr val="2965AB"/>
                </a:solidFill>
                <a:latin typeface="微软雅黑" panose="020B0503020204020204" charset="-122"/>
                <a:ea typeface="微软雅黑" panose="020B0503020204020204" charset="-122"/>
                <a:cs typeface="微软雅黑" panose="020B0503020204020204" charset="-122"/>
                <a:sym typeface="微软雅黑" panose="020B0503020204020204" charset="-122"/>
              </a:rPr>
              <a:t>视觉编码</a:t>
            </a:r>
            <a:r>
              <a:rPr lang="en-US" sz="2800" b="1" dirty="0">
                <a:solidFill>
                  <a:srgbClr val="2965AB"/>
                </a:solidFill>
                <a:latin typeface="微软雅黑" panose="020B0503020204020204" charset="-122"/>
                <a:ea typeface="微软雅黑" panose="020B0503020204020204" charset="-122"/>
                <a:cs typeface="微软雅黑" panose="020B0503020204020204" charset="-122"/>
                <a:sym typeface="微软雅黑" panose="020B0503020204020204" charset="-122"/>
              </a:rPr>
              <a:t> (Visual Encoding) </a:t>
            </a:r>
            <a:endParaRPr dirty="0">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3" name="TextBox 2"/>
          <p:cNvSpPr txBox="1"/>
          <p:nvPr/>
        </p:nvSpPr>
        <p:spPr>
          <a:xfrm>
            <a:off x="767408" y="1340768"/>
            <a:ext cx="9649072" cy="3416320"/>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zh-CN" altLang="en-US" sz="2400" dirty="0">
                <a:solidFill>
                  <a:srgbClr val="2965AB"/>
                </a:solidFill>
                <a:latin typeface="微软雅黑 Light" charset="0"/>
                <a:ea typeface="微软雅黑" panose="020B0503020204020204" charset="-122"/>
                <a:cs typeface="微软雅黑 Light" charset="0"/>
              </a:rPr>
              <a:t>“编”，是指设计</a:t>
            </a:r>
            <a:endParaRPr lang="en-US" altLang="zh-CN" sz="2400" dirty="0">
              <a:solidFill>
                <a:srgbClr val="2965AB"/>
              </a:solidFill>
              <a:latin typeface="微软雅黑 Light" charset="0"/>
              <a:ea typeface="微软雅黑" panose="020B0503020204020204" charset="-122"/>
              <a:cs typeface="微软雅黑 Light" charset="0"/>
            </a:endParaRPr>
          </a:p>
          <a:p>
            <a:pPr marL="342900" indent="-342900">
              <a:lnSpc>
                <a:spcPct val="150000"/>
              </a:lnSpc>
              <a:buFont typeface="Arial" panose="020B0604020202020204" pitchFamily="34" charset="0"/>
              <a:buChar char="•"/>
            </a:pPr>
            <a:r>
              <a:rPr lang="zh-CN" altLang="en-US" sz="2400" dirty="0">
                <a:solidFill>
                  <a:srgbClr val="2965AB"/>
                </a:solidFill>
                <a:latin typeface="微软雅黑 Light" charset="0"/>
                <a:ea typeface="微软雅黑" panose="020B0503020204020204" charset="-122"/>
                <a:cs typeface="微软雅黑 Light" charset="0"/>
              </a:rPr>
              <a:t>“码”，是指代码</a:t>
            </a:r>
            <a:endParaRPr lang="en-US" altLang="zh-CN" sz="2400" dirty="0">
              <a:solidFill>
                <a:srgbClr val="2965AB"/>
              </a:solidFill>
              <a:latin typeface="微软雅黑 Light" charset="0"/>
              <a:ea typeface="微软雅黑" panose="020B0503020204020204" charset="-122"/>
              <a:cs typeface="微软雅黑 Light" charset="0"/>
            </a:endParaRPr>
          </a:p>
          <a:p>
            <a:pPr marL="342900" indent="-342900">
              <a:lnSpc>
                <a:spcPct val="150000"/>
              </a:lnSpc>
              <a:buFont typeface="Arial" panose="020B0604020202020204" pitchFamily="34" charset="0"/>
              <a:buChar char="•"/>
            </a:pPr>
            <a:r>
              <a:rPr lang="zh-CN" altLang="en-US" sz="2400" dirty="0">
                <a:solidFill>
                  <a:srgbClr val="FF0000"/>
                </a:solidFill>
                <a:latin typeface="微软雅黑 Light" charset="0"/>
                <a:ea typeface="微软雅黑" panose="020B0503020204020204" charset="-122"/>
                <a:cs typeface="微软雅黑 Light" charset="0"/>
              </a:rPr>
              <a:t>视觉编码</a:t>
            </a:r>
            <a:r>
              <a:rPr lang="zh-CN" altLang="en-US" sz="2400" dirty="0">
                <a:solidFill>
                  <a:srgbClr val="2965AB"/>
                </a:solidFill>
                <a:latin typeface="微软雅黑 Light" charset="0"/>
                <a:ea typeface="微软雅黑" panose="020B0503020204020204" charset="-122"/>
                <a:cs typeface="微软雅黑 Light" charset="0"/>
              </a:rPr>
              <a:t>：就是设计图形的代码，或者说图形的符号。</a:t>
            </a:r>
            <a:endParaRPr lang="en-US" altLang="zh-CN" sz="2400" dirty="0">
              <a:solidFill>
                <a:srgbClr val="2965AB"/>
              </a:solidFill>
              <a:latin typeface="微软雅黑 Light" charset="0"/>
              <a:ea typeface="微软雅黑" panose="020B0503020204020204" charset="-122"/>
              <a:cs typeface="微软雅黑 Light" charset="0"/>
            </a:endParaRPr>
          </a:p>
          <a:p>
            <a:pPr marL="342900" indent="-342900">
              <a:lnSpc>
                <a:spcPct val="150000"/>
              </a:lnSpc>
              <a:buFont typeface="Arial" panose="020B0604020202020204" pitchFamily="34" charset="0"/>
              <a:buChar char="•"/>
            </a:pPr>
            <a:r>
              <a:rPr lang="zh-CN" altLang="en-US" sz="2400" dirty="0">
                <a:solidFill>
                  <a:srgbClr val="2965AB"/>
                </a:solidFill>
                <a:latin typeface="微软雅黑 Light" charset="0"/>
                <a:ea typeface="微软雅黑" panose="020B0503020204020204" charset="-122"/>
                <a:cs typeface="微软雅黑 Light" charset="0"/>
              </a:rPr>
              <a:t>通俗地说，就是把数据变成图形的过程。</a:t>
            </a:r>
            <a:endParaRPr lang="en-US" altLang="zh-CN" sz="2400" dirty="0">
              <a:solidFill>
                <a:srgbClr val="2965AB"/>
              </a:solidFill>
              <a:latin typeface="微软雅黑 Light" charset="0"/>
              <a:ea typeface="微软雅黑" panose="020B0503020204020204" charset="-122"/>
              <a:cs typeface="微软雅黑 Light" charset="0"/>
            </a:endParaRPr>
          </a:p>
          <a:p>
            <a:pPr marL="342900" indent="-342900">
              <a:lnSpc>
                <a:spcPct val="150000"/>
              </a:lnSpc>
              <a:buFont typeface="Arial" panose="020B0604020202020204" pitchFamily="34" charset="0"/>
              <a:buChar char="•"/>
            </a:pPr>
            <a:r>
              <a:rPr lang="zh-CN" altLang="en-US" sz="2400" dirty="0">
                <a:solidFill>
                  <a:srgbClr val="2965AB"/>
                </a:solidFill>
                <a:latin typeface="微软雅黑 Light" charset="0"/>
                <a:ea typeface="微软雅黑" panose="020B0503020204020204" charset="-122"/>
                <a:cs typeface="微软雅黑 Light" charset="0"/>
              </a:rPr>
              <a:t>和它相对应的，是</a:t>
            </a:r>
            <a:r>
              <a:rPr lang="zh-CN" altLang="en-US" sz="2400" dirty="0">
                <a:solidFill>
                  <a:srgbClr val="FF0000"/>
                </a:solidFill>
                <a:latin typeface="微软雅黑 Light" charset="0"/>
                <a:ea typeface="微软雅黑" panose="020B0503020204020204" charset="-122"/>
                <a:cs typeface="微软雅黑 Light" charset="0"/>
              </a:rPr>
              <a:t>视觉解码</a:t>
            </a:r>
            <a:r>
              <a:rPr lang="zh-CN" altLang="en-US" sz="2400" dirty="0">
                <a:solidFill>
                  <a:srgbClr val="2965AB"/>
                </a:solidFill>
                <a:latin typeface="微软雅黑 Light" charset="0"/>
                <a:ea typeface="微软雅黑" panose="020B0503020204020204" charset="-122"/>
                <a:cs typeface="微软雅黑 Light" charset="0"/>
              </a:rPr>
              <a:t>。</a:t>
            </a:r>
            <a:endParaRPr lang="en-US" altLang="zh-CN" sz="2400" dirty="0">
              <a:solidFill>
                <a:srgbClr val="2965AB"/>
              </a:solidFill>
              <a:latin typeface="微软雅黑 Light" charset="0"/>
              <a:ea typeface="微软雅黑" panose="020B0503020204020204" charset="-122"/>
              <a:cs typeface="微软雅黑 Light" charset="0"/>
            </a:endParaRPr>
          </a:p>
          <a:p>
            <a:pPr marL="342900" indent="-342900">
              <a:lnSpc>
                <a:spcPct val="150000"/>
              </a:lnSpc>
              <a:buFont typeface="Arial" panose="020B0604020202020204" pitchFamily="34" charset="0"/>
              <a:buChar char="•"/>
            </a:pPr>
            <a:r>
              <a:rPr lang="zh-CN" altLang="en-US" sz="2400" dirty="0">
                <a:solidFill>
                  <a:srgbClr val="2965AB"/>
                </a:solidFill>
                <a:latin typeface="微软雅黑 Light" charset="0"/>
                <a:ea typeface="微软雅黑" panose="020B0503020204020204" charset="-122"/>
                <a:cs typeface="微软雅黑 Light" charset="0"/>
              </a:rPr>
              <a:t>读者看到一个图，能够解读出哪些信息，这就是视觉解码。</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25"/>
          <p:cNvSpPr txBox="1"/>
          <p:nvPr/>
        </p:nvSpPr>
        <p:spPr>
          <a:xfrm>
            <a:off x="498100" y="5445223"/>
            <a:ext cx="10081200" cy="1019199"/>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500"/>
              </a:spcBef>
              <a:spcAft>
                <a:spcPts val="0"/>
              </a:spcAft>
              <a:buNone/>
            </a:pPr>
            <a:endParaRPr sz="2000">
              <a:solidFill>
                <a:schemeClr val="dk1"/>
              </a:solidFill>
            </a:endParaRPr>
          </a:p>
          <a:p>
            <a:pPr marL="0" marR="0" lvl="0" indent="0" algn="l" rtl="0">
              <a:lnSpc>
                <a:spcPct val="100000"/>
              </a:lnSpc>
              <a:spcBef>
                <a:spcPts val="500"/>
              </a:spcBef>
              <a:spcAft>
                <a:spcPts val="0"/>
              </a:spcAft>
              <a:buNone/>
            </a:pPr>
            <a:endParaRPr sz="2000">
              <a:solidFill>
                <a:schemeClr val="dk1"/>
              </a:solidFill>
            </a:endParaRPr>
          </a:p>
          <a:p>
            <a:pPr marL="914400" marR="0" lvl="0" indent="0" algn="l" rtl="0">
              <a:lnSpc>
                <a:spcPct val="100000"/>
              </a:lnSpc>
              <a:spcBef>
                <a:spcPts val="500"/>
              </a:spcBef>
              <a:spcAft>
                <a:spcPts val="0"/>
              </a:spcAft>
              <a:buNone/>
            </a:pPr>
            <a:endParaRPr sz="2000">
              <a:solidFill>
                <a:schemeClr val="dk1"/>
              </a:solidFill>
            </a:endParaRPr>
          </a:p>
        </p:txBody>
      </p:sp>
      <p:sp>
        <p:nvSpPr>
          <p:cNvPr id="236" name="Google Shape;236;p25"/>
          <p:cNvSpPr txBox="1"/>
          <p:nvPr/>
        </p:nvSpPr>
        <p:spPr>
          <a:xfrm>
            <a:off x="479374" y="188375"/>
            <a:ext cx="7416600" cy="5295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2965AB"/>
              </a:buClr>
              <a:buSzPts val="2800"/>
              <a:buFont typeface="Arial" panose="020B0604020202020204"/>
              <a:buNone/>
            </a:pPr>
            <a:r>
              <a:rPr lang="en-US" sz="2800" b="1" dirty="0" err="1">
                <a:solidFill>
                  <a:srgbClr val="2965AB"/>
                </a:solidFill>
                <a:latin typeface="微软雅黑" panose="020B0503020204020204" charset="-122"/>
                <a:ea typeface="微软雅黑" panose="020B0503020204020204" charset="-122"/>
                <a:cs typeface="微软雅黑" panose="020B0503020204020204" charset="-122"/>
                <a:sym typeface="微软雅黑" panose="020B0503020204020204" charset="-122"/>
              </a:rPr>
              <a:t>视觉编码</a:t>
            </a:r>
            <a:r>
              <a:rPr lang="zh-CN" altLang="en-US" sz="2800" b="1" dirty="0">
                <a:solidFill>
                  <a:srgbClr val="2965AB"/>
                </a:solidFill>
                <a:latin typeface="微软雅黑" panose="020B0503020204020204" charset="-122"/>
                <a:ea typeface="微软雅黑" panose="020B0503020204020204" charset="-122"/>
                <a:cs typeface="微软雅黑" panose="020B0503020204020204" charset="-122"/>
                <a:sym typeface="微软雅黑" panose="020B0503020204020204" charset="-122"/>
              </a:rPr>
              <a:t>的内容</a:t>
            </a:r>
            <a:r>
              <a:rPr lang="en-US" sz="2800" b="1" dirty="0">
                <a:solidFill>
                  <a:srgbClr val="2965AB"/>
                </a:solidFill>
                <a:latin typeface="微软雅黑" panose="020B0503020204020204" charset="-122"/>
                <a:ea typeface="微软雅黑" panose="020B0503020204020204" charset="-122"/>
                <a:cs typeface="微软雅黑" panose="020B0503020204020204" charset="-122"/>
                <a:sym typeface="微软雅黑" panose="020B0503020204020204" charset="-122"/>
              </a:rPr>
              <a:t>  </a:t>
            </a:r>
            <a:endParaRPr dirty="0">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grpSp>
        <p:nvGrpSpPr>
          <p:cNvPr id="4" name="组合 3"/>
          <p:cNvGrpSpPr/>
          <p:nvPr/>
        </p:nvGrpSpPr>
        <p:grpSpPr>
          <a:xfrm>
            <a:off x="1847528" y="2348880"/>
            <a:ext cx="7745376" cy="3740144"/>
            <a:chOff x="1847528" y="2348880"/>
            <a:chExt cx="7745376" cy="3740144"/>
          </a:xfrm>
        </p:grpSpPr>
        <p:sp>
          <p:nvSpPr>
            <p:cNvPr id="237" name="Google Shape;237;p25"/>
            <p:cNvSpPr txBox="1"/>
            <p:nvPr/>
          </p:nvSpPr>
          <p:spPr>
            <a:xfrm>
              <a:off x="3071664" y="5445224"/>
              <a:ext cx="5949000" cy="643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dirty="0">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rPr>
                <a:t>(</a:t>
              </a:r>
              <a:r>
                <a:rPr lang="en-US" dirty="0" err="1">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rPr>
                <a:t>Ref：https</a:t>
              </a:r>
              <a:r>
                <a:rPr lang="en-US" dirty="0">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rPr>
                <a:t>://</a:t>
              </a:r>
              <a:r>
                <a:rPr lang="en-US" dirty="0" err="1">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rPr>
                <a:t>www.axismaps.com</a:t>
              </a:r>
              <a:r>
                <a:rPr lang="en-US" dirty="0">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rPr>
                <a:t>/guide/general/visual-variables/)</a:t>
              </a:r>
            </a:p>
          </p:txBody>
        </p:sp>
        <p:pic>
          <p:nvPicPr>
            <p:cNvPr id="238" name="Google Shape;238;p25"/>
            <p:cNvPicPr preferRelativeResize="0"/>
            <p:nvPr/>
          </p:nvPicPr>
          <p:blipFill rotWithShape="1">
            <a:blip r:embed="rId3"/>
            <a:srcRect b="20979"/>
            <a:stretch>
              <a:fillRect/>
            </a:stretch>
          </p:blipFill>
          <p:spPr>
            <a:xfrm>
              <a:off x="1847528" y="2348880"/>
              <a:ext cx="7745376" cy="2709527"/>
            </a:xfrm>
            <a:prstGeom prst="rect">
              <a:avLst/>
            </a:prstGeom>
            <a:noFill/>
            <a:ln>
              <a:noFill/>
            </a:ln>
          </p:spPr>
        </p:pic>
      </p:grpSp>
      <p:sp>
        <p:nvSpPr>
          <p:cNvPr id="3" name="矩形 2"/>
          <p:cNvSpPr/>
          <p:nvPr/>
        </p:nvSpPr>
        <p:spPr>
          <a:xfrm>
            <a:off x="911424" y="1129605"/>
            <a:ext cx="6096000" cy="707886"/>
          </a:xfrm>
          <a:prstGeom prst="rect">
            <a:avLst/>
          </a:prstGeom>
        </p:spPr>
        <p:txBody>
          <a:bodyPr>
            <a:spAutoFit/>
          </a:bodyPr>
          <a:lstStyle/>
          <a:p>
            <a:r>
              <a:rPr lang="zh-CN" altLang="zh-CN" sz="2000" dirty="0"/>
              <a:t>视觉编码包括哪些要素呢？</a:t>
            </a:r>
          </a:p>
          <a:p>
            <a:r>
              <a:rPr lang="en-US" altLang="zh-CN" sz="2000" dirty="0" err="1"/>
              <a:t>Bertin</a:t>
            </a:r>
            <a:r>
              <a:rPr lang="zh-CN" altLang="zh-CN" sz="2000" dirty="0"/>
              <a:t>提出，视觉编码包括七个方面：</a:t>
            </a:r>
            <a:endParaRPr lang="zh-CN" altLang="en-US" sz="2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27"/>
          <p:cNvSpPr txBox="1"/>
          <p:nvPr/>
        </p:nvSpPr>
        <p:spPr>
          <a:xfrm>
            <a:off x="479375" y="188375"/>
            <a:ext cx="5472300" cy="5295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2965AB"/>
              </a:buClr>
              <a:buSzPts val="2800"/>
              <a:buFont typeface="Arial" panose="020B0604020202020204"/>
              <a:buNone/>
            </a:pPr>
            <a:r>
              <a:rPr lang="en-US" sz="2800" b="1" dirty="0">
                <a:solidFill>
                  <a:srgbClr val="2965AB"/>
                </a:solidFill>
                <a:latin typeface="微软雅黑" panose="020B0503020204020204" charset="-122"/>
                <a:ea typeface="微软雅黑" panose="020B0503020204020204" charset="-122"/>
                <a:cs typeface="微软雅黑" panose="020B0503020204020204" charset="-122"/>
                <a:sym typeface="微软雅黑" panose="020B0503020204020204" charset="-122"/>
              </a:rPr>
              <a:t>视觉编码</a:t>
            </a:r>
            <a:endParaRPr dirty="0">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253" name="Google Shape;253;p27"/>
          <p:cNvSpPr txBox="1"/>
          <p:nvPr/>
        </p:nvSpPr>
        <p:spPr>
          <a:xfrm>
            <a:off x="619625" y="1163825"/>
            <a:ext cx="10081200" cy="4698600"/>
          </a:xfrm>
          <a:prstGeom prst="rect">
            <a:avLst/>
          </a:prstGeom>
          <a:noFill/>
          <a:ln>
            <a:noFill/>
          </a:ln>
        </p:spPr>
        <p:txBody>
          <a:bodyPr spcFirstLastPara="1" wrap="square" lIns="91425" tIns="45700" rIns="91425" bIns="45700" anchor="t" anchorCtr="0">
            <a:noAutofit/>
          </a:bodyPr>
          <a:lstStyle/>
          <a:p>
            <a:pPr marL="101600" marR="0" lvl="0" algn="l" rtl="0">
              <a:lnSpc>
                <a:spcPct val="150000"/>
              </a:lnSpc>
              <a:spcBef>
                <a:spcPts val="500"/>
              </a:spcBef>
              <a:spcAft>
                <a:spcPts val="0"/>
              </a:spcAft>
              <a:buClr>
                <a:srgbClr val="2965AB"/>
              </a:buClr>
              <a:buSzPts val="2000"/>
            </a:pPr>
            <a:r>
              <a:rPr lang="zh-CN" altLang="en-US" sz="2000" b="1" dirty="0">
                <a:solidFill>
                  <a:srgbClr val="2965AB"/>
                </a:solidFill>
                <a:latin typeface="微软雅黑" panose="020B0503020204020204" charset="-122"/>
                <a:ea typeface="微软雅黑" panose="020B0503020204020204" charset="-122"/>
                <a:cs typeface="微软雅黑" panose="020B0503020204020204" charset="-122"/>
                <a:sym typeface="微软雅黑" panose="020B0503020204020204" charset="-122"/>
              </a:rPr>
              <a:t>讲解六个要素：</a:t>
            </a:r>
            <a:endParaRPr lang="en-US" altLang="zh-CN" sz="2000" b="1" dirty="0">
              <a:solidFill>
                <a:srgbClr val="2965AB"/>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a:p>
            <a:pPr marL="444500" marR="0" lvl="0" indent="-342900" algn="l" rtl="0">
              <a:lnSpc>
                <a:spcPct val="150000"/>
              </a:lnSpc>
              <a:spcBef>
                <a:spcPts val="500"/>
              </a:spcBef>
              <a:spcAft>
                <a:spcPts val="0"/>
              </a:spcAft>
              <a:buClr>
                <a:srgbClr val="2965AB"/>
              </a:buClr>
              <a:buSzPts val="2000"/>
              <a:buFont typeface="Arial" panose="020B0604020202020204" pitchFamily="34" charset="0"/>
              <a:buChar char="•"/>
            </a:pPr>
            <a:r>
              <a:rPr lang="en-US" sz="2000" b="1" dirty="0" err="1">
                <a:solidFill>
                  <a:srgbClr val="2965AB"/>
                </a:solidFill>
                <a:latin typeface="微软雅黑" panose="020B0503020204020204" charset="-122"/>
                <a:ea typeface="微软雅黑" panose="020B0503020204020204" charset="-122"/>
                <a:cs typeface="微软雅黑" panose="020B0503020204020204" charset="-122"/>
                <a:sym typeface="微软雅黑" panose="020B0503020204020204" charset="-122"/>
              </a:rPr>
              <a:t>位置</a:t>
            </a:r>
            <a:endParaRPr sz="2000" b="1" dirty="0">
              <a:solidFill>
                <a:srgbClr val="2965AB"/>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a:p>
            <a:pPr marL="444500" lvl="0" indent="-342900" algn="l" rtl="0">
              <a:lnSpc>
                <a:spcPct val="150000"/>
              </a:lnSpc>
              <a:spcBef>
                <a:spcPts val="0"/>
              </a:spcBef>
              <a:spcAft>
                <a:spcPts val="0"/>
              </a:spcAft>
              <a:buClr>
                <a:srgbClr val="2965AB"/>
              </a:buClr>
              <a:buSzPts val="2000"/>
              <a:buFont typeface="Arial" panose="020B0604020202020204" pitchFamily="34" charset="0"/>
              <a:buChar char="•"/>
            </a:pPr>
            <a:r>
              <a:rPr lang="en-US" sz="2000" b="1" dirty="0" err="1">
                <a:solidFill>
                  <a:srgbClr val="2965AB"/>
                </a:solidFill>
                <a:latin typeface="微软雅黑" panose="020B0503020204020204" charset="-122"/>
                <a:ea typeface="微软雅黑" panose="020B0503020204020204" charset="-122"/>
                <a:cs typeface="微软雅黑" panose="020B0503020204020204" charset="-122"/>
                <a:sym typeface="微软雅黑" panose="020B0503020204020204" charset="-122"/>
              </a:rPr>
              <a:t>颜色</a:t>
            </a:r>
            <a:endParaRPr sz="2000" b="1" dirty="0">
              <a:solidFill>
                <a:srgbClr val="2965AB"/>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a:p>
            <a:pPr marL="444500" lvl="0" indent="-342900" algn="l" rtl="0">
              <a:lnSpc>
                <a:spcPct val="150000"/>
              </a:lnSpc>
              <a:spcBef>
                <a:spcPts val="0"/>
              </a:spcBef>
              <a:spcAft>
                <a:spcPts val="0"/>
              </a:spcAft>
              <a:buClr>
                <a:srgbClr val="2965AB"/>
              </a:buClr>
              <a:buSzPts val="2000"/>
              <a:buFont typeface="Arial" panose="020B0604020202020204" pitchFamily="34" charset="0"/>
              <a:buChar char="•"/>
            </a:pPr>
            <a:r>
              <a:rPr lang="en-US" sz="2000" b="1" dirty="0" err="1">
                <a:solidFill>
                  <a:srgbClr val="2965AB"/>
                </a:solidFill>
                <a:latin typeface="微软雅黑" panose="020B0503020204020204" charset="-122"/>
                <a:ea typeface="微软雅黑" panose="020B0503020204020204" charset="-122"/>
                <a:cs typeface="微软雅黑" panose="020B0503020204020204" charset="-122"/>
                <a:sym typeface="微软雅黑" panose="020B0503020204020204" charset="-122"/>
              </a:rPr>
              <a:t>大小：长度、面积、体积</a:t>
            </a:r>
            <a:endParaRPr sz="2000" b="1" dirty="0">
              <a:solidFill>
                <a:srgbClr val="2965AB"/>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a:p>
            <a:pPr marL="444500" lvl="0" indent="-342900" algn="l" rtl="0">
              <a:lnSpc>
                <a:spcPct val="150000"/>
              </a:lnSpc>
              <a:spcBef>
                <a:spcPts val="0"/>
              </a:spcBef>
              <a:spcAft>
                <a:spcPts val="0"/>
              </a:spcAft>
              <a:buClr>
                <a:srgbClr val="2965AB"/>
              </a:buClr>
              <a:buSzPts val="2000"/>
              <a:buFont typeface="Arial" panose="020B0604020202020204" pitchFamily="34" charset="0"/>
              <a:buChar char="•"/>
            </a:pPr>
            <a:r>
              <a:rPr lang="en-US" sz="2000" b="1" dirty="0" err="1">
                <a:solidFill>
                  <a:srgbClr val="2965AB"/>
                </a:solidFill>
                <a:latin typeface="微软雅黑" panose="020B0503020204020204" charset="-122"/>
                <a:ea typeface="微软雅黑" panose="020B0503020204020204" charset="-122"/>
                <a:cs typeface="微软雅黑" panose="020B0503020204020204" charset="-122"/>
                <a:sym typeface="微软雅黑" panose="020B0503020204020204" charset="-122"/>
              </a:rPr>
              <a:t>形状：点、线、图标</a:t>
            </a:r>
            <a:endParaRPr sz="2000" b="1" dirty="0">
              <a:solidFill>
                <a:srgbClr val="2965AB"/>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a:p>
            <a:pPr marL="444500" lvl="0" indent="-342900" algn="l" rtl="0">
              <a:lnSpc>
                <a:spcPct val="150000"/>
              </a:lnSpc>
              <a:spcBef>
                <a:spcPts val="0"/>
              </a:spcBef>
              <a:spcAft>
                <a:spcPts val="0"/>
              </a:spcAft>
              <a:buClr>
                <a:srgbClr val="2965AB"/>
              </a:buClr>
              <a:buSzPts val="2000"/>
              <a:buFont typeface="Arial" panose="020B0604020202020204" pitchFamily="34" charset="0"/>
              <a:buChar char="•"/>
            </a:pPr>
            <a:r>
              <a:rPr lang="en-US" sz="2000" b="1" dirty="0" err="1">
                <a:solidFill>
                  <a:srgbClr val="2965AB"/>
                </a:solidFill>
                <a:latin typeface="微软雅黑" panose="020B0503020204020204" charset="-122"/>
                <a:ea typeface="微软雅黑" panose="020B0503020204020204" charset="-122"/>
                <a:cs typeface="微软雅黑" panose="020B0503020204020204" charset="-122"/>
                <a:sym typeface="微软雅黑" panose="020B0503020204020204" charset="-122"/>
              </a:rPr>
              <a:t>方向</a:t>
            </a:r>
            <a:endParaRPr sz="2000" b="1" dirty="0">
              <a:solidFill>
                <a:srgbClr val="2965AB"/>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a:p>
            <a:pPr marL="444500" lvl="0" indent="-342900" algn="l" rtl="0">
              <a:lnSpc>
                <a:spcPct val="150000"/>
              </a:lnSpc>
              <a:spcBef>
                <a:spcPts val="0"/>
              </a:spcBef>
              <a:spcAft>
                <a:spcPts val="0"/>
              </a:spcAft>
              <a:buClr>
                <a:srgbClr val="2965AB"/>
              </a:buClr>
              <a:buSzPts val="2000"/>
              <a:buFont typeface="Arial" panose="020B0604020202020204" pitchFamily="34" charset="0"/>
              <a:buChar char="•"/>
            </a:pPr>
            <a:r>
              <a:rPr lang="en-US" sz="2000" b="1" dirty="0" err="1">
                <a:solidFill>
                  <a:srgbClr val="2965AB"/>
                </a:solidFill>
                <a:latin typeface="微软雅黑" panose="020B0503020204020204" charset="-122"/>
                <a:ea typeface="微软雅黑" panose="020B0503020204020204" charset="-122"/>
                <a:cs typeface="微软雅黑" panose="020B0503020204020204" charset="-122"/>
                <a:sym typeface="微软雅黑" panose="020B0503020204020204" charset="-122"/>
              </a:rPr>
              <a:t>坐标系</a:t>
            </a:r>
            <a:endParaRPr sz="2000" b="1" dirty="0">
              <a:solidFill>
                <a:srgbClr val="2965AB"/>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a:p>
            <a:pPr lvl="0" indent="0" algn="l" rtl="0">
              <a:lnSpc>
                <a:spcPct val="150000"/>
              </a:lnSpc>
              <a:spcBef>
                <a:spcPts val="0"/>
              </a:spcBef>
              <a:spcAft>
                <a:spcPts val="0"/>
              </a:spcAft>
              <a:buFont typeface="Arial" panose="020B0604020202020204" pitchFamily="34" charset="0"/>
              <a:buNone/>
            </a:pPr>
            <a:endParaRPr sz="2400" b="1" dirty="0">
              <a:solidFill>
                <a:schemeClr val="dk1"/>
              </a:solidFill>
              <a:latin typeface="微软雅黑" panose="020B0503020204020204" charset="-122"/>
              <a:ea typeface="微软雅黑" panose="020B0503020204020204" charset="-122"/>
              <a:cs typeface="Times New Roman" panose="02020603050405020304"/>
              <a:sym typeface="Times New Roman" panose="02020603050405020304"/>
            </a:endParaRPr>
          </a:p>
          <a:p>
            <a:pPr marL="1257300" marR="0" lvl="0" indent="-342900" algn="l" rtl="0">
              <a:lnSpc>
                <a:spcPct val="100000"/>
              </a:lnSpc>
              <a:spcBef>
                <a:spcPts val="500"/>
              </a:spcBef>
              <a:spcAft>
                <a:spcPts val="0"/>
              </a:spcAft>
              <a:buFont typeface="Arial" panose="020B0604020202020204" pitchFamily="34" charset="0"/>
              <a:buChar char="•"/>
            </a:pPr>
            <a:endParaRPr sz="2000" b="1" dirty="0">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p28"/>
          <p:cNvSpPr txBox="1"/>
          <p:nvPr/>
        </p:nvSpPr>
        <p:spPr>
          <a:xfrm>
            <a:off x="479375" y="188375"/>
            <a:ext cx="5472300" cy="5295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2965AB"/>
              </a:buClr>
              <a:buSzPts val="2800"/>
              <a:buFont typeface="Arial" panose="020B0604020202020204"/>
              <a:buNone/>
            </a:pPr>
            <a:r>
              <a:rPr lang="en-US" sz="2800" b="1">
                <a:solidFill>
                  <a:srgbClr val="2965AB"/>
                </a:solidFill>
                <a:latin typeface="微软雅黑" panose="020B0503020204020204" charset="-122"/>
                <a:ea typeface="微软雅黑" panose="020B0503020204020204" charset="-122"/>
                <a:cs typeface="微软雅黑" panose="020B0503020204020204" charset="-122"/>
                <a:sym typeface="微软雅黑" panose="020B0503020204020204" charset="-122"/>
              </a:rPr>
              <a:t>视觉编码  - 位置（Position）</a:t>
            </a:r>
            <a:endParaRPr>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260" name="Google Shape;260;p28"/>
          <p:cNvSpPr txBox="1"/>
          <p:nvPr/>
        </p:nvSpPr>
        <p:spPr>
          <a:xfrm>
            <a:off x="479375" y="867273"/>
            <a:ext cx="7632849" cy="5154015"/>
          </a:xfrm>
          <a:prstGeom prst="rect">
            <a:avLst/>
          </a:prstGeom>
          <a:noFill/>
          <a:ln>
            <a:noFill/>
          </a:ln>
        </p:spPr>
        <p:txBody>
          <a:bodyPr spcFirstLastPara="1" wrap="square" lIns="91425" tIns="45700" rIns="91425" bIns="45700" anchor="t" anchorCtr="0">
            <a:noAutofit/>
          </a:bodyPr>
          <a:lstStyle/>
          <a:p>
            <a:pPr marL="508000" marR="0" lvl="0" indent="-342900" algn="l" rtl="0">
              <a:lnSpc>
                <a:spcPct val="100000"/>
              </a:lnSpc>
              <a:spcBef>
                <a:spcPts val="500"/>
              </a:spcBef>
              <a:spcAft>
                <a:spcPts val="0"/>
              </a:spcAft>
              <a:buClr>
                <a:srgbClr val="2965AB"/>
              </a:buClr>
              <a:buSzPts val="1000"/>
              <a:buFont typeface="Arial" panose="020B0604020202020204" pitchFamily="34" charset="0"/>
              <a:buChar char="•"/>
            </a:pPr>
            <a:r>
              <a:rPr lang="en-US" sz="2000" b="1">
                <a:solidFill>
                  <a:srgbClr val="2965AB"/>
                </a:solidFill>
                <a:latin typeface="微软雅黑" panose="020B0503020204020204" charset="-122"/>
                <a:ea typeface="微软雅黑" panose="020B0503020204020204" charset="-122"/>
                <a:cs typeface="微软雅黑" panose="020B0503020204020204" charset="-122"/>
                <a:sym typeface="微软雅黑" panose="020B0503020204020204" charset="-122"/>
              </a:rPr>
              <a:t>数据在空间中的位置-</a:t>
            </a:r>
            <a:r>
              <a:rPr lang="zh-CN" altLang="en-US" sz="2000" b="1">
                <a:solidFill>
                  <a:srgbClr val="2965AB"/>
                </a:solidFill>
                <a:latin typeface="微软雅黑" panose="020B0503020204020204" charset="-122"/>
                <a:ea typeface="微软雅黑" panose="020B0503020204020204" charset="-122"/>
                <a:cs typeface="微软雅黑" panose="020B0503020204020204" charset="-122"/>
                <a:sym typeface="微软雅黑" panose="020B0503020204020204" charset="-122"/>
              </a:rPr>
              <a:t>离群</a:t>
            </a:r>
            <a:endParaRPr sz="2000" b="1">
              <a:solidFill>
                <a:srgbClr val="2965AB"/>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a:p>
            <a:pPr marL="914400" marR="0" lvl="0" indent="0" algn="l" rtl="0">
              <a:lnSpc>
                <a:spcPct val="100000"/>
              </a:lnSpc>
              <a:spcBef>
                <a:spcPts val="500"/>
              </a:spcBef>
              <a:spcAft>
                <a:spcPts val="0"/>
              </a:spcAft>
              <a:buNone/>
            </a:pPr>
            <a:endParaRPr sz="2000">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pic>
        <p:nvPicPr>
          <p:cNvPr id="300" name="Google Shape;300;p30"/>
          <p:cNvPicPr preferRelativeResize="0"/>
          <p:nvPr/>
        </p:nvPicPr>
        <p:blipFill>
          <a:blip r:embed="rId3"/>
          <a:stretch>
            <a:fillRect/>
          </a:stretch>
        </p:blipFill>
        <p:spPr>
          <a:xfrm>
            <a:off x="551384" y="1368438"/>
            <a:ext cx="7488831" cy="4652850"/>
          </a:xfrm>
          <a:prstGeom prst="rect">
            <a:avLst/>
          </a:prstGeom>
          <a:noFill/>
          <a:ln>
            <a:noFill/>
          </a:ln>
        </p:spPr>
      </p:pic>
      <p:sp>
        <p:nvSpPr>
          <p:cNvPr id="299" name="Google Shape;299;p30"/>
          <p:cNvSpPr txBox="1"/>
          <p:nvPr/>
        </p:nvSpPr>
        <p:spPr>
          <a:xfrm>
            <a:off x="2086449" y="6091780"/>
            <a:ext cx="4418700" cy="463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dirty="0">
                <a:latin typeface="微软雅黑" panose="020B0503020204020204" charset="-122"/>
                <a:ea typeface="微软雅黑" panose="020B0503020204020204" charset="-122"/>
                <a:cs typeface="微软雅黑" panose="020B0503020204020204" charset="-122"/>
                <a:sym typeface="微软雅黑" panose="020B0503020204020204" charset="-122"/>
              </a:rPr>
              <a:t>2009年世界各国健康消费与GDP散点图</a:t>
            </a:r>
            <a:endParaRPr sz="1800" dirty="0">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2" name="椭圆 1"/>
          <p:cNvSpPr/>
          <p:nvPr/>
        </p:nvSpPr>
        <p:spPr>
          <a:xfrm>
            <a:off x="6744072" y="1700808"/>
            <a:ext cx="1296143" cy="86409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50941" y="2348880"/>
            <a:ext cx="3249265" cy="24188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050"/>
                                        </p:tgtEl>
                                        <p:attrNameLst>
                                          <p:attrName>style.visibility</p:attrName>
                                        </p:attrNameLst>
                                      </p:cBhvr>
                                      <p:to>
                                        <p:strVal val="visible"/>
                                      </p:to>
                                    </p:set>
                                    <p:anim calcmode="lin" valueType="num">
                                      <p:cBhvr additive="base">
                                        <p:cTn id="13" dur="500" fill="hold"/>
                                        <p:tgtEl>
                                          <p:spTgt spid="2050"/>
                                        </p:tgtEl>
                                        <p:attrNameLst>
                                          <p:attrName>ppt_x</p:attrName>
                                        </p:attrNameLst>
                                      </p:cBhvr>
                                      <p:tavLst>
                                        <p:tav tm="0">
                                          <p:val>
                                            <p:strVal val="#ppt_x"/>
                                          </p:val>
                                        </p:tav>
                                        <p:tav tm="100000">
                                          <p:val>
                                            <p:strVal val="#ppt_x"/>
                                          </p:val>
                                        </p:tav>
                                      </p:tavLst>
                                    </p:anim>
                                    <p:anim calcmode="lin" valueType="num">
                                      <p:cBhvr additive="base">
                                        <p:cTn id="14" dur="500" fill="hold"/>
                                        <p:tgtEl>
                                          <p:spTgt spid="205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p28"/>
          <p:cNvSpPr txBox="1"/>
          <p:nvPr/>
        </p:nvSpPr>
        <p:spPr>
          <a:xfrm>
            <a:off x="479375" y="188375"/>
            <a:ext cx="5472300" cy="5295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2965AB"/>
              </a:buClr>
              <a:buSzPts val="2800"/>
              <a:buFont typeface="Arial" panose="020B0604020202020204"/>
              <a:buNone/>
            </a:pPr>
            <a:r>
              <a:rPr lang="en-US" sz="2800" b="1">
                <a:solidFill>
                  <a:srgbClr val="2965AB"/>
                </a:solidFill>
                <a:latin typeface="微软雅黑" panose="020B0503020204020204" charset="-122"/>
                <a:ea typeface="微软雅黑" panose="020B0503020204020204" charset="-122"/>
                <a:cs typeface="微软雅黑" panose="020B0503020204020204" charset="-122"/>
                <a:sym typeface="微软雅黑" panose="020B0503020204020204" charset="-122"/>
              </a:rPr>
              <a:t>视觉编码  - 位置（Position）</a:t>
            </a:r>
            <a:endParaRPr>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260" name="Google Shape;260;p28"/>
          <p:cNvSpPr txBox="1"/>
          <p:nvPr/>
        </p:nvSpPr>
        <p:spPr>
          <a:xfrm>
            <a:off x="479375" y="867274"/>
            <a:ext cx="6552729" cy="4705114"/>
          </a:xfrm>
          <a:prstGeom prst="rect">
            <a:avLst/>
          </a:prstGeom>
          <a:noFill/>
          <a:ln>
            <a:noFill/>
          </a:ln>
        </p:spPr>
        <p:txBody>
          <a:bodyPr spcFirstLastPara="1" wrap="square" lIns="91425" tIns="45700" rIns="91425" bIns="45700" anchor="t" anchorCtr="0">
            <a:noAutofit/>
          </a:bodyPr>
          <a:lstStyle/>
          <a:p>
            <a:pPr marL="508000" marR="0" lvl="0" indent="-342900" algn="l" rtl="0">
              <a:lnSpc>
                <a:spcPct val="100000"/>
              </a:lnSpc>
              <a:spcBef>
                <a:spcPts val="500"/>
              </a:spcBef>
              <a:spcAft>
                <a:spcPts val="0"/>
              </a:spcAft>
              <a:buClr>
                <a:srgbClr val="2965AB"/>
              </a:buClr>
              <a:buSzPts val="1000"/>
              <a:buFont typeface="Arial" panose="020B0604020202020204" pitchFamily="34" charset="0"/>
              <a:buChar char="•"/>
            </a:pPr>
            <a:r>
              <a:rPr lang="en-US" sz="2000" b="1">
                <a:solidFill>
                  <a:srgbClr val="2965AB"/>
                </a:solidFill>
                <a:latin typeface="微软雅黑" panose="020B0503020204020204" charset="-122"/>
                <a:ea typeface="微软雅黑" panose="020B0503020204020204" charset="-122"/>
                <a:cs typeface="微软雅黑" panose="020B0503020204020204" charset="-122"/>
                <a:sym typeface="微软雅黑" panose="020B0503020204020204" charset="-122"/>
              </a:rPr>
              <a:t>数据在空间中的位置-</a:t>
            </a:r>
            <a:r>
              <a:rPr lang="zh-CN" altLang="en-US" sz="2000" b="1">
                <a:solidFill>
                  <a:srgbClr val="2965AB"/>
                </a:solidFill>
                <a:latin typeface="微软雅黑" panose="020B0503020204020204" charset="-122"/>
                <a:ea typeface="微软雅黑" panose="020B0503020204020204" charset="-122"/>
                <a:cs typeface="微软雅黑" panose="020B0503020204020204" charset="-122"/>
                <a:sym typeface="微软雅黑" panose="020B0503020204020204" charset="-122"/>
              </a:rPr>
              <a:t>集群</a:t>
            </a:r>
            <a:endParaRPr sz="2000" b="1">
              <a:solidFill>
                <a:srgbClr val="2965AB"/>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a:p>
            <a:pPr marL="914400" marR="0" lvl="0" indent="0" algn="l" rtl="0">
              <a:lnSpc>
                <a:spcPct val="100000"/>
              </a:lnSpc>
              <a:spcBef>
                <a:spcPts val="500"/>
              </a:spcBef>
              <a:spcAft>
                <a:spcPts val="0"/>
              </a:spcAft>
              <a:buNone/>
            </a:pPr>
            <a:endParaRPr sz="2000">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pic>
        <p:nvPicPr>
          <p:cNvPr id="310" name="Google Shape;310;p31"/>
          <p:cNvPicPr preferRelativeResize="0"/>
          <p:nvPr/>
        </p:nvPicPr>
        <p:blipFill>
          <a:blip r:embed="rId3"/>
          <a:stretch>
            <a:fillRect/>
          </a:stretch>
        </p:blipFill>
        <p:spPr>
          <a:xfrm>
            <a:off x="407368" y="1726258"/>
            <a:ext cx="5976664" cy="3846129"/>
          </a:xfrm>
          <a:prstGeom prst="rect">
            <a:avLst/>
          </a:prstGeom>
          <a:noFill/>
          <a:ln>
            <a:noFill/>
          </a:ln>
        </p:spPr>
      </p:pic>
      <p:pic>
        <p:nvPicPr>
          <p:cNvPr id="307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08168" y="1090451"/>
            <a:ext cx="3240360" cy="21293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767408" y="5661248"/>
            <a:ext cx="5976664" cy="646331"/>
          </a:xfrm>
          <a:prstGeom prst="rect">
            <a:avLst/>
          </a:prstGeom>
          <a:noFill/>
        </p:spPr>
        <p:txBody>
          <a:bodyPr wrap="square" rtlCol="0">
            <a:spAutoFit/>
          </a:bodyPr>
          <a:lstStyle/>
          <a:p>
            <a:r>
              <a:rPr lang="zh-CN" altLang="en-US" dirty="0"/>
              <a:t>美国老忠实喷泉喷发持续时间（</a:t>
            </a:r>
            <a:r>
              <a:rPr lang="en-US" altLang="zh-CN" dirty="0"/>
              <a:t>eruptions)</a:t>
            </a:r>
            <a:r>
              <a:rPr lang="zh-CN" altLang="en-US" dirty="0"/>
              <a:t>与间隔时间</a:t>
            </a:r>
            <a:r>
              <a:rPr lang="en-US" altLang="zh-CN" dirty="0"/>
              <a:t>(waiting)</a:t>
            </a:r>
            <a:endParaRPr lang="zh-CN" altLang="en-US" dirty="0"/>
          </a:p>
        </p:txBody>
      </p:sp>
      <p:sp>
        <p:nvSpPr>
          <p:cNvPr id="3" name="TextBox 2"/>
          <p:cNvSpPr txBox="1"/>
          <p:nvPr/>
        </p:nvSpPr>
        <p:spPr>
          <a:xfrm>
            <a:off x="7244301" y="3501008"/>
            <a:ext cx="4680520" cy="923330"/>
          </a:xfrm>
          <a:prstGeom prst="rect">
            <a:avLst/>
          </a:prstGeom>
          <a:noFill/>
        </p:spPr>
        <p:txBody>
          <a:bodyPr wrap="square" rtlCol="0">
            <a:spAutoFit/>
          </a:bodyPr>
          <a:lstStyle/>
          <a:p>
            <a:r>
              <a:rPr lang="zh-CN" altLang="en-US" dirty="0"/>
              <a:t>可以看出，间隔时间越长，喷发持续的时间也越长，这是积累的力量。</a:t>
            </a:r>
            <a:endParaRPr lang="en-US" altLang="zh-CN" dirty="0"/>
          </a:p>
          <a:p>
            <a:r>
              <a:rPr lang="zh-CN" altLang="en-US" dirty="0"/>
              <a:t>除此以外，还能看出什么特征？</a:t>
            </a:r>
          </a:p>
        </p:txBody>
      </p:sp>
      <p:sp>
        <p:nvSpPr>
          <p:cNvPr id="4" name="椭圆 3"/>
          <p:cNvSpPr/>
          <p:nvPr/>
        </p:nvSpPr>
        <p:spPr>
          <a:xfrm>
            <a:off x="1127448" y="3861048"/>
            <a:ext cx="2088077" cy="151216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3503712" y="2060848"/>
            <a:ext cx="2447963" cy="144016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9"/>
          <p:cNvSpPr txBox="1"/>
          <p:nvPr/>
        </p:nvSpPr>
        <p:spPr>
          <a:xfrm>
            <a:off x="7396701" y="4737918"/>
            <a:ext cx="4680520" cy="646331"/>
          </a:xfrm>
          <a:prstGeom prst="rect">
            <a:avLst/>
          </a:prstGeom>
          <a:noFill/>
        </p:spPr>
        <p:txBody>
          <a:bodyPr wrap="square" rtlCol="0">
            <a:spAutoFit/>
          </a:bodyPr>
          <a:lstStyle/>
          <a:p>
            <a:r>
              <a:rPr lang="zh-CN" altLang="en-US" dirty="0"/>
              <a:t>有比较明显的集群特征，分成左下和右上两个集群。</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42"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1000"/>
                                        <p:tgtEl>
                                          <p:spTgt spid="5"/>
                                        </p:tgtEl>
                                      </p:cBhvr>
                                    </p:animEffect>
                                    <p:anim calcmode="lin" valueType="num">
                                      <p:cBhvr>
                                        <p:cTn id="24" dur="1000" fill="hold"/>
                                        <p:tgtEl>
                                          <p:spTgt spid="5"/>
                                        </p:tgtEl>
                                        <p:attrNameLst>
                                          <p:attrName>ppt_x</p:attrName>
                                        </p:attrNameLst>
                                      </p:cBhvr>
                                      <p:tavLst>
                                        <p:tav tm="0">
                                          <p:val>
                                            <p:strVal val="#ppt_x"/>
                                          </p:val>
                                        </p:tav>
                                        <p:tav tm="100000">
                                          <p:val>
                                            <p:strVal val="#ppt_x"/>
                                          </p:val>
                                        </p:tav>
                                      </p:tavLst>
                                    </p:anim>
                                    <p:anim calcmode="lin" valueType="num">
                                      <p:cBhvr>
                                        <p:cTn id="25"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1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txBox="1"/>
          <p:nvPr/>
        </p:nvSpPr>
        <p:spPr>
          <a:xfrm>
            <a:off x="479376" y="188640"/>
            <a:ext cx="4868117" cy="529569"/>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kumimoji="1" lang="zh-CN" altLang="en-US" b="1" dirty="0">
                <a:solidFill>
                  <a:srgbClr val="2965AB"/>
                </a:solidFill>
              </a:rPr>
              <a:t>两个基本问题</a:t>
            </a:r>
          </a:p>
        </p:txBody>
      </p:sp>
      <p:sp>
        <p:nvSpPr>
          <p:cNvPr id="3" name="Rectangle 3"/>
          <p:cNvSpPr txBox="1">
            <a:spLocks noChangeArrowheads="1"/>
          </p:cNvSpPr>
          <p:nvPr/>
        </p:nvSpPr>
        <p:spPr>
          <a:xfrm>
            <a:off x="513615" y="980728"/>
            <a:ext cx="10081120" cy="544522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buClr>
                <a:srgbClr val="2965AB"/>
              </a:buClr>
              <a:buSzPct val="100000"/>
            </a:pPr>
            <a:r>
              <a:rPr lang="zh-CN" altLang="en-US" sz="2400" dirty="0">
                <a:solidFill>
                  <a:srgbClr val="2965AB"/>
                </a:solidFill>
              </a:rPr>
              <a:t>原因之二，效率大大提高。</a:t>
            </a:r>
            <a:endParaRPr lang="en-US" altLang="zh-CN" sz="2400" dirty="0">
              <a:solidFill>
                <a:srgbClr val="2965AB"/>
              </a:solidFill>
            </a:endParaRPr>
          </a:p>
          <a:p>
            <a:pPr>
              <a:lnSpc>
                <a:spcPct val="150000"/>
              </a:lnSpc>
              <a:buClr>
                <a:srgbClr val="2965AB"/>
              </a:buClr>
              <a:buSzPct val="100000"/>
            </a:pPr>
            <a:r>
              <a:rPr lang="zh-CN" altLang="en-US" sz="2400" dirty="0">
                <a:solidFill>
                  <a:srgbClr val="2965AB"/>
                </a:solidFill>
              </a:rPr>
              <a:t>可视化之前：数据杂乱无章，没有头绪。</a:t>
            </a:r>
            <a:endParaRPr lang="en-US" altLang="zh-CN" sz="2400" dirty="0">
              <a:solidFill>
                <a:srgbClr val="2965AB"/>
              </a:solidFill>
            </a:endParaRPr>
          </a:p>
          <a:p>
            <a:pPr>
              <a:lnSpc>
                <a:spcPct val="150000"/>
              </a:lnSpc>
              <a:buClr>
                <a:srgbClr val="2965AB"/>
              </a:buClr>
              <a:buSzPct val="100000"/>
            </a:pPr>
            <a:r>
              <a:rPr lang="zh-CN" altLang="en-US" sz="2400" dirty="0">
                <a:solidFill>
                  <a:srgbClr val="2965AB"/>
                </a:solidFill>
              </a:rPr>
              <a:t>可视化之后：信息清晰可见，一目了然。</a:t>
            </a:r>
            <a:endParaRPr lang="en-US" altLang="zh-CN" sz="2400" dirty="0">
              <a:solidFill>
                <a:srgbClr val="2965AB"/>
              </a:solidFill>
            </a:endParaRPr>
          </a:p>
          <a:p>
            <a:pPr>
              <a:lnSpc>
                <a:spcPct val="150000"/>
              </a:lnSpc>
              <a:buClr>
                <a:srgbClr val="2965AB"/>
              </a:buClr>
              <a:buSzPct val="100000"/>
            </a:pPr>
            <a:r>
              <a:rPr lang="zh-CN" altLang="en-US" sz="2400" dirty="0">
                <a:solidFill>
                  <a:srgbClr val="2965AB"/>
                </a:solidFill>
              </a:rPr>
              <a:t>这就大大节省了时间，提高了效率。</a:t>
            </a:r>
            <a:endParaRPr lang="en-US" altLang="zh-CN" sz="2400" dirty="0">
              <a:solidFill>
                <a:srgbClr val="2965AB"/>
              </a:solidFill>
            </a:endParaRPr>
          </a:p>
          <a:p>
            <a:pPr>
              <a:lnSpc>
                <a:spcPct val="150000"/>
              </a:lnSpc>
              <a:buClr>
                <a:srgbClr val="2965AB"/>
              </a:buClr>
              <a:buSzPct val="100000"/>
            </a:pPr>
            <a:r>
              <a:rPr lang="zh-CN" altLang="en-US" sz="2400" dirty="0">
                <a:solidFill>
                  <a:srgbClr val="2965AB"/>
                </a:solidFill>
              </a:rPr>
              <a:t>原因之三，有了美感。</a:t>
            </a:r>
            <a:endParaRPr lang="en-US" altLang="zh-CN" sz="2400" dirty="0">
              <a:solidFill>
                <a:srgbClr val="2965AB"/>
              </a:solidFill>
            </a:endParaRPr>
          </a:p>
          <a:p>
            <a:pPr>
              <a:lnSpc>
                <a:spcPct val="150000"/>
              </a:lnSpc>
              <a:buClr>
                <a:srgbClr val="2965AB"/>
              </a:buClr>
              <a:buSzPct val="100000"/>
            </a:pPr>
            <a:r>
              <a:rPr lang="zh-CN" altLang="en-US" sz="2400" dirty="0">
                <a:solidFill>
                  <a:srgbClr val="2965AB"/>
                </a:solidFill>
              </a:rPr>
              <a:t>数据可视化之前：是枯燥无味的数据。</a:t>
            </a:r>
            <a:endParaRPr lang="en-US" altLang="zh-CN" sz="2400" dirty="0">
              <a:solidFill>
                <a:srgbClr val="2965AB"/>
              </a:solidFill>
            </a:endParaRPr>
          </a:p>
          <a:p>
            <a:pPr>
              <a:lnSpc>
                <a:spcPct val="150000"/>
              </a:lnSpc>
              <a:buClr>
                <a:srgbClr val="2965AB"/>
              </a:buClr>
              <a:buSzPct val="100000"/>
            </a:pPr>
            <a:r>
              <a:rPr lang="zh-CN" altLang="en-US" sz="2400" dirty="0">
                <a:solidFill>
                  <a:srgbClr val="2965AB"/>
                </a:solidFill>
              </a:rPr>
              <a:t>数据可视化之后：是美轮美奂的图形。</a:t>
            </a:r>
          </a:p>
          <a:p>
            <a:pPr>
              <a:lnSpc>
                <a:spcPct val="150000"/>
              </a:lnSpc>
              <a:buClr>
                <a:srgbClr val="2965AB"/>
              </a:buClr>
              <a:buSzPct val="100000"/>
            </a:pPr>
            <a:r>
              <a:rPr lang="zh-CN" altLang="en-US" sz="2400" dirty="0">
                <a:solidFill>
                  <a:srgbClr val="2965AB"/>
                </a:solidFill>
              </a:rPr>
              <a:t>化枯燥为优美，使丑小鸭变白天鹅，这是一门神奇的功夫。</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Google Shape;316;p32"/>
          <p:cNvSpPr txBox="1"/>
          <p:nvPr/>
        </p:nvSpPr>
        <p:spPr>
          <a:xfrm>
            <a:off x="498100" y="900327"/>
            <a:ext cx="10081200" cy="4900800"/>
          </a:xfrm>
          <a:prstGeom prst="rect">
            <a:avLst/>
          </a:prstGeom>
          <a:noFill/>
          <a:ln>
            <a:noFill/>
          </a:ln>
        </p:spPr>
        <p:txBody>
          <a:bodyPr spcFirstLastPara="1" wrap="square" lIns="91425" tIns="45700" rIns="91425" bIns="45700" anchor="t" anchorCtr="0">
            <a:noAutofit/>
          </a:bodyPr>
          <a:lstStyle/>
          <a:p>
            <a:pPr marL="508000" lvl="0" indent="-342900" algn="l" rtl="0">
              <a:spcBef>
                <a:spcPts val="500"/>
              </a:spcBef>
              <a:spcAft>
                <a:spcPts val="0"/>
              </a:spcAft>
              <a:buClr>
                <a:srgbClr val="2965AB"/>
              </a:buClr>
              <a:buSzPts val="1000"/>
              <a:buFont typeface="Arial" panose="020B0604020202020204" pitchFamily="34" charset="0"/>
              <a:buChar char="•"/>
            </a:pPr>
            <a:endParaRPr sz="2400" dirty="0">
              <a:latin typeface="微软雅黑" panose="020B0503020204020204" charset="-122"/>
              <a:ea typeface="微软雅黑" panose="020B0503020204020204" charset="-122"/>
              <a:cs typeface="微软雅黑" panose="020B0503020204020204" charset="-122"/>
              <a:sym typeface="微软雅黑" panose="020B0503020204020204" charset="-122"/>
            </a:endParaRPr>
          </a:p>
          <a:p>
            <a:pPr marL="800100" lvl="1" indent="-342900">
              <a:spcBef>
                <a:spcPts val="500"/>
              </a:spcBef>
              <a:buClr>
                <a:srgbClr val="2965AB"/>
              </a:buClr>
              <a:buSzPts val="1000"/>
              <a:buFont typeface="Arial" panose="020B0604020202020204" pitchFamily="34" charset="0"/>
              <a:buChar char="•"/>
            </a:pPr>
            <a:r>
              <a:rPr lang="en-US" sz="2000" dirty="0" err="1">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rPr>
              <a:t>色相：色彩的基本属性，即</a:t>
            </a:r>
            <a:r>
              <a:rPr lang="zh-CN" altLang="zh-CN" sz="2000" dirty="0"/>
              <a:t>红橙黄绿青蓝紫</a:t>
            </a:r>
            <a:endParaRPr sz="2000" dirty="0">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a:p>
            <a:pPr marL="1257300" marR="0" lvl="0" indent="-342900" algn="l" rtl="0">
              <a:lnSpc>
                <a:spcPct val="100000"/>
              </a:lnSpc>
              <a:spcBef>
                <a:spcPts val="500"/>
              </a:spcBef>
              <a:spcAft>
                <a:spcPts val="0"/>
              </a:spcAft>
              <a:buFont typeface="Arial" panose="020B0604020202020204" pitchFamily="34" charset="0"/>
              <a:buChar char="•"/>
            </a:pPr>
            <a:endParaRPr sz="2000" dirty="0">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a:p>
            <a:pPr marL="1257300" marR="0" lvl="0" indent="-342900" algn="l" rtl="0">
              <a:lnSpc>
                <a:spcPct val="100000"/>
              </a:lnSpc>
              <a:spcBef>
                <a:spcPts val="500"/>
              </a:spcBef>
              <a:spcAft>
                <a:spcPts val="0"/>
              </a:spcAft>
              <a:buFont typeface="Arial" panose="020B0604020202020204" pitchFamily="34" charset="0"/>
              <a:buChar char="•"/>
            </a:pPr>
            <a:endParaRPr sz="2000" dirty="0">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a:p>
            <a:pPr marL="1257300" marR="0" lvl="0" indent="-342900" algn="l" rtl="0">
              <a:lnSpc>
                <a:spcPct val="100000"/>
              </a:lnSpc>
              <a:spcBef>
                <a:spcPts val="500"/>
              </a:spcBef>
              <a:spcAft>
                <a:spcPts val="0"/>
              </a:spcAft>
              <a:buFont typeface="Arial" panose="020B0604020202020204" pitchFamily="34" charset="0"/>
              <a:buChar char="•"/>
            </a:pPr>
            <a:endParaRPr sz="2000" dirty="0">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a:p>
            <a:pPr marL="800100" marR="0" lvl="1" indent="-342900" algn="l" rtl="0">
              <a:lnSpc>
                <a:spcPct val="100000"/>
              </a:lnSpc>
              <a:spcBef>
                <a:spcPts val="500"/>
              </a:spcBef>
              <a:spcAft>
                <a:spcPts val="0"/>
              </a:spcAft>
              <a:buClr>
                <a:srgbClr val="2965AB"/>
              </a:buClr>
              <a:buSzPts val="1000"/>
              <a:buFont typeface="Arial" panose="020B0604020202020204" pitchFamily="34" charset="0"/>
              <a:buChar char="•"/>
            </a:pPr>
            <a:r>
              <a:rPr lang="en-US" sz="2000" dirty="0" err="1">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rPr>
              <a:t>饱和度：色彩的纯度</a:t>
            </a:r>
            <a:r>
              <a:rPr lang="zh-CN" altLang="en-US" sz="2000" dirty="0">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rPr>
              <a:t>，鲜艳度，例：红色的饱合度</a:t>
            </a:r>
            <a:endParaRPr sz="2000" dirty="0">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a:p>
            <a:pPr marL="1257300" marR="0" lvl="0" indent="-342900" algn="l" rtl="0">
              <a:lnSpc>
                <a:spcPct val="100000"/>
              </a:lnSpc>
              <a:spcBef>
                <a:spcPts val="500"/>
              </a:spcBef>
              <a:spcAft>
                <a:spcPts val="0"/>
              </a:spcAft>
              <a:buFont typeface="Arial" panose="020B0604020202020204" pitchFamily="34" charset="0"/>
              <a:buChar char="•"/>
            </a:pPr>
            <a:endParaRPr sz="2000" dirty="0">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a:p>
            <a:pPr marL="1257300" marR="0" lvl="0" indent="-342900" algn="l" rtl="0">
              <a:lnSpc>
                <a:spcPct val="100000"/>
              </a:lnSpc>
              <a:spcBef>
                <a:spcPts val="500"/>
              </a:spcBef>
              <a:spcAft>
                <a:spcPts val="0"/>
              </a:spcAft>
              <a:buFont typeface="Arial" panose="020B0604020202020204" pitchFamily="34" charset="0"/>
              <a:buChar char="•"/>
            </a:pPr>
            <a:endParaRPr sz="2000" dirty="0">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a:p>
            <a:pPr marL="1257300" marR="0" lvl="0" indent="-342900" algn="l" rtl="0">
              <a:lnSpc>
                <a:spcPct val="100000"/>
              </a:lnSpc>
              <a:spcBef>
                <a:spcPts val="500"/>
              </a:spcBef>
              <a:spcAft>
                <a:spcPts val="0"/>
              </a:spcAft>
              <a:buFont typeface="Arial" panose="020B0604020202020204" pitchFamily="34" charset="0"/>
              <a:buChar char="•"/>
            </a:pPr>
            <a:endParaRPr sz="2000" dirty="0">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a:p>
            <a:pPr marL="800100" marR="0" lvl="1" indent="-342900" algn="l" rtl="0">
              <a:lnSpc>
                <a:spcPct val="100000"/>
              </a:lnSpc>
              <a:spcBef>
                <a:spcPts val="500"/>
              </a:spcBef>
              <a:spcAft>
                <a:spcPts val="0"/>
              </a:spcAft>
              <a:buClr>
                <a:srgbClr val="2965AB"/>
              </a:buClr>
              <a:buSzPts val="1000"/>
              <a:buFont typeface="Arial" panose="020B0604020202020204" pitchFamily="34" charset="0"/>
              <a:buChar char="•"/>
            </a:pPr>
            <a:r>
              <a:rPr lang="en-US" sz="2000" dirty="0" err="1">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rPr>
              <a:t>亮度：色彩的明暗程度</a:t>
            </a:r>
            <a:endParaRPr sz="2000" dirty="0">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a:p>
            <a:pPr marL="0" marR="0" lvl="0" indent="0" algn="l" rtl="0">
              <a:lnSpc>
                <a:spcPct val="100000"/>
              </a:lnSpc>
              <a:spcBef>
                <a:spcPts val="500"/>
              </a:spcBef>
              <a:spcAft>
                <a:spcPts val="0"/>
              </a:spcAft>
              <a:buNone/>
            </a:pPr>
            <a:endParaRPr sz="2000" dirty="0">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a:p>
            <a:pPr marL="914400" marR="0" lvl="0" indent="0" algn="l" rtl="0">
              <a:lnSpc>
                <a:spcPct val="100000"/>
              </a:lnSpc>
              <a:spcBef>
                <a:spcPts val="500"/>
              </a:spcBef>
              <a:spcAft>
                <a:spcPts val="0"/>
              </a:spcAft>
              <a:buNone/>
            </a:pPr>
            <a:endParaRPr sz="2000" dirty="0">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317" name="Google Shape;317;p32"/>
          <p:cNvSpPr txBox="1"/>
          <p:nvPr/>
        </p:nvSpPr>
        <p:spPr>
          <a:xfrm>
            <a:off x="479376" y="188387"/>
            <a:ext cx="4868100" cy="5295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2965AB"/>
              </a:buClr>
              <a:buSzPts val="2800"/>
              <a:buFont typeface="Arial" panose="020B0604020202020204"/>
              <a:buNone/>
            </a:pPr>
            <a:r>
              <a:rPr lang="en-US" sz="2800" b="1" dirty="0" err="1">
                <a:solidFill>
                  <a:srgbClr val="2965AB"/>
                </a:solidFill>
                <a:latin typeface="微软雅黑" panose="020B0503020204020204" charset="-122"/>
                <a:ea typeface="微软雅黑" panose="020B0503020204020204" charset="-122"/>
                <a:cs typeface="微软雅黑" panose="020B0503020204020204" charset="-122"/>
                <a:sym typeface="微软雅黑" panose="020B0503020204020204" charset="-122"/>
              </a:rPr>
              <a:t>视觉编码</a:t>
            </a:r>
            <a:r>
              <a:rPr lang="en-US" sz="2800" b="1" dirty="0">
                <a:solidFill>
                  <a:srgbClr val="2965AB"/>
                </a:solidFill>
                <a:latin typeface="微软雅黑" panose="020B0503020204020204" charset="-122"/>
                <a:ea typeface="微软雅黑" panose="020B0503020204020204" charset="-122"/>
                <a:cs typeface="微软雅黑" panose="020B0503020204020204" charset="-122"/>
                <a:sym typeface="微软雅黑" panose="020B0503020204020204" charset="-122"/>
              </a:rPr>
              <a:t>  - </a:t>
            </a:r>
            <a:r>
              <a:rPr lang="en-US" sz="2800" b="1" dirty="0" err="1">
                <a:solidFill>
                  <a:srgbClr val="2965AB"/>
                </a:solidFill>
                <a:latin typeface="微软雅黑" panose="020B0503020204020204" charset="-122"/>
                <a:ea typeface="微软雅黑" panose="020B0503020204020204" charset="-122"/>
                <a:cs typeface="微软雅黑" panose="020B0503020204020204" charset="-122"/>
                <a:sym typeface="微软雅黑" panose="020B0503020204020204" charset="-122"/>
              </a:rPr>
              <a:t>颜色</a:t>
            </a:r>
            <a:endParaRPr sz="2800" b="1" dirty="0">
              <a:solidFill>
                <a:srgbClr val="2965AB"/>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318" name="Google Shape;318;p32"/>
          <p:cNvSpPr txBox="1"/>
          <p:nvPr/>
        </p:nvSpPr>
        <p:spPr>
          <a:xfrm>
            <a:off x="446405" y="6230375"/>
            <a:ext cx="8301900" cy="643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rPr>
              <a:t>(Ref：https://en.wikipedia.org/wiki/Hue; </a:t>
            </a:r>
            <a:br>
              <a:rPr lang="en-US">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rPr>
            </a:br>
            <a:r>
              <a:rPr lang="en-US">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rPr>
              <a:t>          https://en.wikipedia.org/wiki/Colorfulness;      </a:t>
            </a:r>
            <a:endParaRPr>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a:p>
            <a:pPr marL="0" lvl="0" indent="0" algn="l" rtl="0">
              <a:spcBef>
                <a:spcPts val="0"/>
              </a:spcBef>
              <a:spcAft>
                <a:spcPts val="0"/>
              </a:spcAft>
              <a:buNone/>
            </a:pPr>
            <a:r>
              <a:rPr lang="en-US">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rPr>
              <a:t>          https://purple11.com/basics/hue-saturation-lightness/) </a:t>
            </a:r>
            <a:endParaRPr>
              <a:solidFill>
                <a:schemeClr val="dk1"/>
              </a:solidFill>
            </a:endParaRPr>
          </a:p>
          <a:p>
            <a:pPr marL="0" lvl="0" indent="0" algn="l" rtl="0">
              <a:spcBef>
                <a:spcPts val="0"/>
              </a:spcBef>
              <a:spcAft>
                <a:spcPts val="0"/>
              </a:spcAft>
              <a:buNone/>
            </a:pPr>
            <a:r>
              <a:rPr lang="en-US">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rPr>
              <a:t>                                            </a:t>
            </a:r>
          </a:p>
        </p:txBody>
      </p:sp>
      <p:pic>
        <p:nvPicPr>
          <p:cNvPr id="319" name="Google Shape;319;p32"/>
          <p:cNvPicPr preferRelativeResize="0"/>
          <p:nvPr/>
        </p:nvPicPr>
        <p:blipFill>
          <a:blip r:embed="rId3"/>
          <a:stretch>
            <a:fillRect/>
          </a:stretch>
        </p:blipFill>
        <p:spPr>
          <a:xfrm>
            <a:off x="1162250" y="1779325"/>
            <a:ext cx="9524176" cy="926525"/>
          </a:xfrm>
          <a:prstGeom prst="rect">
            <a:avLst/>
          </a:prstGeom>
          <a:noFill/>
          <a:ln>
            <a:noFill/>
          </a:ln>
        </p:spPr>
      </p:pic>
      <p:pic>
        <p:nvPicPr>
          <p:cNvPr id="320" name="Google Shape;320;p32"/>
          <p:cNvPicPr preferRelativeResize="0"/>
          <p:nvPr/>
        </p:nvPicPr>
        <p:blipFill>
          <a:blip r:embed="rId4"/>
          <a:stretch>
            <a:fillRect/>
          </a:stretch>
        </p:blipFill>
        <p:spPr>
          <a:xfrm>
            <a:off x="1162249" y="3265000"/>
            <a:ext cx="9528048" cy="923544"/>
          </a:xfrm>
          <a:prstGeom prst="rect">
            <a:avLst/>
          </a:prstGeom>
          <a:noFill/>
          <a:ln>
            <a:noFill/>
          </a:ln>
        </p:spPr>
      </p:pic>
      <p:pic>
        <p:nvPicPr>
          <p:cNvPr id="321" name="Google Shape;321;p32"/>
          <p:cNvPicPr preferRelativeResize="0"/>
          <p:nvPr/>
        </p:nvPicPr>
        <p:blipFill>
          <a:blip r:embed="rId5"/>
          <a:stretch>
            <a:fillRect/>
          </a:stretch>
        </p:blipFill>
        <p:spPr>
          <a:xfrm>
            <a:off x="1155700" y="4747688"/>
            <a:ext cx="9528048" cy="923544"/>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Google Shape;385;p39"/>
          <p:cNvSpPr txBox="1"/>
          <p:nvPr/>
        </p:nvSpPr>
        <p:spPr>
          <a:xfrm>
            <a:off x="498100" y="933250"/>
            <a:ext cx="10081200" cy="5580000"/>
          </a:xfrm>
          <a:prstGeom prst="rect">
            <a:avLst/>
          </a:prstGeom>
          <a:noFill/>
          <a:ln>
            <a:noFill/>
          </a:ln>
        </p:spPr>
        <p:txBody>
          <a:bodyPr spcFirstLastPara="1" wrap="square" lIns="91425" tIns="45700" rIns="91425" bIns="45700" anchor="t" anchorCtr="0">
            <a:noAutofit/>
          </a:bodyPr>
          <a:lstStyle/>
          <a:p>
            <a:pPr marL="342900" marR="0" lvl="1" indent="-342900" algn="l" rtl="0">
              <a:lnSpc>
                <a:spcPct val="100000"/>
              </a:lnSpc>
              <a:spcBef>
                <a:spcPts val="0"/>
              </a:spcBef>
              <a:spcAft>
                <a:spcPts val="0"/>
              </a:spcAft>
              <a:buClr>
                <a:srgbClr val="2965AB"/>
              </a:buClr>
              <a:buSzPts val="1000"/>
              <a:buFont typeface="Arial" panose="020B0604020202020204" pitchFamily="34" charset="0"/>
              <a:buChar char="•"/>
            </a:pPr>
            <a:r>
              <a:rPr lang="en-US" sz="2000" b="1" dirty="0" err="1">
                <a:solidFill>
                  <a:srgbClr val="2965AB"/>
                </a:solidFill>
                <a:latin typeface="微软雅黑" panose="020B0503020204020204" charset="-122"/>
                <a:ea typeface="微软雅黑" panose="020B0503020204020204" charset="-122"/>
                <a:cs typeface="微软雅黑" panose="020B0503020204020204" charset="-122"/>
                <a:sym typeface="微软雅黑" panose="020B0503020204020204" charset="-122"/>
              </a:rPr>
              <a:t>长度</a:t>
            </a:r>
            <a:r>
              <a:rPr lang="en-US" sz="2000" b="1" dirty="0">
                <a:solidFill>
                  <a:srgbClr val="2965AB"/>
                </a:solidFill>
                <a:latin typeface="微软雅黑" panose="020B0503020204020204" charset="-122"/>
                <a:ea typeface="微软雅黑" panose="020B0503020204020204" charset="-122"/>
                <a:cs typeface="微软雅黑" panose="020B0503020204020204" charset="-122"/>
                <a:sym typeface="微软雅黑" panose="020B0503020204020204" charset="-122"/>
              </a:rPr>
              <a:t> (</a:t>
            </a:r>
            <a:r>
              <a:rPr lang="en-US" sz="2000" b="1" dirty="0" err="1">
                <a:solidFill>
                  <a:srgbClr val="2965AB"/>
                </a:solidFill>
                <a:latin typeface="微软雅黑" panose="020B0503020204020204" charset="-122"/>
                <a:ea typeface="微软雅黑" panose="020B0503020204020204" charset="-122"/>
                <a:cs typeface="微软雅黑" panose="020B0503020204020204" charset="-122"/>
                <a:sym typeface="微软雅黑" panose="020B0503020204020204" charset="-122"/>
              </a:rPr>
              <a:t>一维</a:t>
            </a:r>
            <a:r>
              <a:rPr lang="en-US" sz="2000" b="1" dirty="0">
                <a:solidFill>
                  <a:srgbClr val="2965AB"/>
                </a:solidFill>
                <a:latin typeface="微软雅黑" panose="020B0503020204020204" charset="-122"/>
                <a:ea typeface="微软雅黑" panose="020B0503020204020204" charset="-122"/>
                <a:cs typeface="微软雅黑" panose="020B0503020204020204" charset="-122"/>
                <a:sym typeface="微软雅黑" panose="020B0503020204020204" charset="-122"/>
              </a:rPr>
              <a:t>) 、</a:t>
            </a:r>
            <a:r>
              <a:rPr lang="en-US" sz="2000" b="1" dirty="0" err="1">
                <a:solidFill>
                  <a:srgbClr val="2965AB"/>
                </a:solidFill>
                <a:latin typeface="微软雅黑" panose="020B0503020204020204" charset="-122"/>
                <a:ea typeface="微软雅黑" panose="020B0503020204020204" charset="-122"/>
                <a:cs typeface="微软雅黑" panose="020B0503020204020204" charset="-122"/>
                <a:sym typeface="微软雅黑" panose="020B0503020204020204" charset="-122"/>
              </a:rPr>
              <a:t>面积</a:t>
            </a:r>
            <a:r>
              <a:rPr lang="en-US" sz="2000" b="1" dirty="0">
                <a:solidFill>
                  <a:srgbClr val="2965AB"/>
                </a:solidFill>
                <a:latin typeface="微软雅黑" panose="020B0503020204020204" charset="-122"/>
                <a:ea typeface="微软雅黑" panose="020B0503020204020204" charset="-122"/>
                <a:cs typeface="微软雅黑" panose="020B0503020204020204" charset="-122"/>
                <a:sym typeface="微软雅黑" panose="020B0503020204020204" charset="-122"/>
              </a:rPr>
              <a:t> (</a:t>
            </a:r>
            <a:r>
              <a:rPr lang="en-US" sz="2000" b="1" dirty="0" err="1">
                <a:solidFill>
                  <a:srgbClr val="2965AB"/>
                </a:solidFill>
                <a:latin typeface="微软雅黑" panose="020B0503020204020204" charset="-122"/>
                <a:ea typeface="微软雅黑" panose="020B0503020204020204" charset="-122"/>
                <a:cs typeface="微软雅黑" panose="020B0503020204020204" charset="-122"/>
                <a:sym typeface="微软雅黑" panose="020B0503020204020204" charset="-122"/>
              </a:rPr>
              <a:t>二维</a:t>
            </a:r>
            <a:r>
              <a:rPr lang="en-US" sz="2000" b="1" dirty="0">
                <a:solidFill>
                  <a:srgbClr val="2965AB"/>
                </a:solidFill>
                <a:latin typeface="微软雅黑" panose="020B0503020204020204" charset="-122"/>
                <a:ea typeface="微软雅黑" panose="020B0503020204020204" charset="-122"/>
                <a:cs typeface="微软雅黑" panose="020B0503020204020204" charset="-122"/>
                <a:sym typeface="微软雅黑" panose="020B0503020204020204" charset="-122"/>
              </a:rPr>
              <a:t>)、</a:t>
            </a:r>
            <a:r>
              <a:rPr lang="en-US" sz="2000" b="1" dirty="0" err="1">
                <a:solidFill>
                  <a:srgbClr val="2965AB"/>
                </a:solidFill>
                <a:latin typeface="微软雅黑" panose="020B0503020204020204" charset="-122"/>
                <a:ea typeface="微软雅黑" panose="020B0503020204020204" charset="-122"/>
                <a:cs typeface="微软雅黑" panose="020B0503020204020204" charset="-122"/>
                <a:sym typeface="微软雅黑" panose="020B0503020204020204" charset="-122"/>
              </a:rPr>
              <a:t>体积</a:t>
            </a:r>
            <a:r>
              <a:rPr lang="en-US" sz="2000" b="1" dirty="0">
                <a:solidFill>
                  <a:srgbClr val="2965AB"/>
                </a:solidFill>
                <a:latin typeface="微软雅黑" panose="020B0503020204020204" charset="-122"/>
                <a:ea typeface="微软雅黑" panose="020B0503020204020204" charset="-122"/>
                <a:cs typeface="微软雅黑" panose="020B0503020204020204" charset="-122"/>
                <a:sym typeface="微软雅黑" panose="020B0503020204020204" charset="-122"/>
              </a:rPr>
              <a:t> (</a:t>
            </a:r>
            <a:r>
              <a:rPr lang="en-US" sz="2000" b="1" dirty="0" err="1">
                <a:solidFill>
                  <a:srgbClr val="2965AB"/>
                </a:solidFill>
                <a:latin typeface="微软雅黑" panose="020B0503020204020204" charset="-122"/>
                <a:ea typeface="微软雅黑" panose="020B0503020204020204" charset="-122"/>
                <a:cs typeface="微软雅黑" panose="020B0503020204020204" charset="-122"/>
                <a:sym typeface="微软雅黑" panose="020B0503020204020204" charset="-122"/>
              </a:rPr>
              <a:t>三维</a:t>
            </a:r>
            <a:r>
              <a:rPr lang="en-US" sz="2000" b="1" dirty="0">
                <a:solidFill>
                  <a:srgbClr val="2965AB"/>
                </a:solidFill>
                <a:latin typeface="微软雅黑" panose="020B0503020204020204" charset="-122"/>
                <a:ea typeface="微软雅黑" panose="020B0503020204020204" charset="-122"/>
                <a:cs typeface="微软雅黑" panose="020B0503020204020204" charset="-122"/>
                <a:sym typeface="微软雅黑" panose="020B0503020204020204" charset="-122"/>
              </a:rPr>
              <a:t>) </a:t>
            </a:r>
            <a:r>
              <a:rPr lang="en-US" sz="2000" b="1" dirty="0" err="1">
                <a:solidFill>
                  <a:srgbClr val="2965AB"/>
                </a:solidFill>
                <a:latin typeface="微软雅黑" panose="020B0503020204020204" charset="-122"/>
                <a:ea typeface="微软雅黑" panose="020B0503020204020204" charset="-122"/>
                <a:cs typeface="微软雅黑" panose="020B0503020204020204" charset="-122"/>
                <a:sym typeface="微软雅黑" panose="020B0503020204020204" charset="-122"/>
              </a:rPr>
              <a:t>的大小</a:t>
            </a:r>
            <a:endParaRPr sz="2000" b="1" i="0" u="none" strike="noStrike" cap="none" dirty="0">
              <a:solidFill>
                <a:srgbClr val="2965AB"/>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a:p>
            <a:pPr marL="342900" marR="0" lvl="0" indent="-342900" algn="l" rtl="0">
              <a:lnSpc>
                <a:spcPct val="100000"/>
              </a:lnSpc>
              <a:spcBef>
                <a:spcPts val="500"/>
              </a:spcBef>
              <a:spcAft>
                <a:spcPts val="0"/>
              </a:spcAft>
              <a:buNone/>
            </a:pPr>
            <a:endParaRPr sz="2000" dirty="0">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386" name="Google Shape;386;p39"/>
          <p:cNvSpPr txBox="1"/>
          <p:nvPr/>
        </p:nvSpPr>
        <p:spPr>
          <a:xfrm>
            <a:off x="479376" y="188387"/>
            <a:ext cx="4868100" cy="5295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2965AB"/>
              </a:buClr>
              <a:buSzPts val="2800"/>
              <a:buFont typeface="Arial" panose="020B0604020202020204"/>
              <a:buNone/>
            </a:pPr>
            <a:r>
              <a:rPr lang="en-US" sz="2800" b="1" dirty="0" err="1">
                <a:solidFill>
                  <a:srgbClr val="2965AB"/>
                </a:solidFill>
                <a:latin typeface="微软雅黑" panose="020B0503020204020204" charset="-122"/>
                <a:ea typeface="微软雅黑" panose="020B0503020204020204" charset="-122"/>
                <a:cs typeface="微软雅黑" panose="020B0503020204020204" charset="-122"/>
                <a:sym typeface="微软雅黑" panose="020B0503020204020204" charset="-122"/>
              </a:rPr>
              <a:t>视觉编码</a:t>
            </a:r>
            <a:r>
              <a:rPr lang="en-US" sz="2800" b="1" dirty="0">
                <a:solidFill>
                  <a:srgbClr val="2965AB"/>
                </a:solidFill>
                <a:latin typeface="微软雅黑" panose="020B0503020204020204" charset="-122"/>
                <a:ea typeface="微软雅黑" panose="020B0503020204020204" charset="-122"/>
                <a:cs typeface="微软雅黑" panose="020B0503020204020204" charset="-122"/>
                <a:sym typeface="微软雅黑" panose="020B0503020204020204" charset="-122"/>
              </a:rPr>
              <a:t>  - </a:t>
            </a:r>
            <a:r>
              <a:rPr lang="en-US" sz="2800" b="1" dirty="0" err="1">
                <a:solidFill>
                  <a:srgbClr val="2965AB"/>
                </a:solidFill>
                <a:latin typeface="微软雅黑" panose="020B0503020204020204" charset="-122"/>
                <a:ea typeface="微软雅黑" panose="020B0503020204020204" charset="-122"/>
                <a:cs typeface="微软雅黑" panose="020B0503020204020204" charset="-122"/>
                <a:sym typeface="微软雅黑" panose="020B0503020204020204" charset="-122"/>
              </a:rPr>
              <a:t>大小</a:t>
            </a:r>
            <a:endParaRPr dirty="0">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pic>
        <p:nvPicPr>
          <p:cNvPr id="387" name="Google Shape;387;p39"/>
          <p:cNvPicPr preferRelativeResize="0"/>
          <p:nvPr/>
        </p:nvPicPr>
        <p:blipFill>
          <a:blip r:embed="rId3"/>
          <a:stretch>
            <a:fillRect/>
          </a:stretch>
        </p:blipFill>
        <p:spPr>
          <a:xfrm>
            <a:off x="1618450" y="2845350"/>
            <a:ext cx="1602050" cy="2011462"/>
          </a:xfrm>
          <a:prstGeom prst="rect">
            <a:avLst/>
          </a:prstGeom>
          <a:noFill/>
          <a:ln>
            <a:noFill/>
          </a:ln>
        </p:spPr>
      </p:pic>
      <p:sp>
        <p:nvSpPr>
          <p:cNvPr id="388" name="Google Shape;388;p39"/>
          <p:cNvSpPr txBox="1"/>
          <p:nvPr/>
        </p:nvSpPr>
        <p:spPr>
          <a:xfrm>
            <a:off x="2115200" y="2141173"/>
            <a:ext cx="778200" cy="407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800">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rPr>
              <a:t>长度</a:t>
            </a:r>
            <a:endParaRPr sz="1800" b="1">
              <a:solidFill>
                <a:srgbClr val="2965AB"/>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pic>
        <p:nvPicPr>
          <p:cNvPr id="389" name="Google Shape;389;p39"/>
          <p:cNvPicPr preferRelativeResize="0"/>
          <p:nvPr/>
        </p:nvPicPr>
        <p:blipFill>
          <a:blip r:embed="rId4"/>
          <a:stretch>
            <a:fillRect/>
          </a:stretch>
        </p:blipFill>
        <p:spPr>
          <a:xfrm>
            <a:off x="4387200" y="3151426"/>
            <a:ext cx="2303010" cy="1399300"/>
          </a:xfrm>
          <a:prstGeom prst="rect">
            <a:avLst/>
          </a:prstGeom>
          <a:noFill/>
          <a:ln>
            <a:noFill/>
          </a:ln>
        </p:spPr>
      </p:pic>
      <p:sp>
        <p:nvSpPr>
          <p:cNvPr id="390" name="Google Shape;390;p39"/>
          <p:cNvSpPr txBox="1"/>
          <p:nvPr/>
        </p:nvSpPr>
        <p:spPr>
          <a:xfrm>
            <a:off x="5078888" y="2141173"/>
            <a:ext cx="778200" cy="407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800">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rPr>
              <a:t>面积</a:t>
            </a:r>
            <a:endParaRPr sz="1800" b="1">
              <a:solidFill>
                <a:srgbClr val="2965AB"/>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pic>
        <p:nvPicPr>
          <p:cNvPr id="391" name="Google Shape;391;p39"/>
          <p:cNvPicPr preferRelativeResize="0"/>
          <p:nvPr/>
        </p:nvPicPr>
        <p:blipFill>
          <a:blip r:embed="rId5"/>
          <a:stretch>
            <a:fillRect/>
          </a:stretch>
        </p:blipFill>
        <p:spPr>
          <a:xfrm>
            <a:off x="7217150" y="3150834"/>
            <a:ext cx="2303000" cy="1400483"/>
          </a:xfrm>
          <a:prstGeom prst="rect">
            <a:avLst/>
          </a:prstGeom>
          <a:noFill/>
          <a:ln>
            <a:noFill/>
          </a:ln>
        </p:spPr>
      </p:pic>
      <p:sp>
        <p:nvSpPr>
          <p:cNvPr id="392" name="Google Shape;392;p39"/>
          <p:cNvSpPr txBox="1"/>
          <p:nvPr/>
        </p:nvSpPr>
        <p:spPr>
          <a:xfrm>
            <a:off x="7979538" y="2141186"/>
            <a:ext cx="778200" cy="407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800">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rPr>
              <a:t>体积</a:t>
            </a:r>
            <a:endParaRPr sz="1800" b="1">
              <a:solidFill>
                <a:srgbClr val="2965AB"/>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Google Shape;415;p42"/>
          <p:cNvSpPr txBox="1"/>
          <p:nvPr/>
        </p:nvSpPr>
        <p:spPr>
          <a:xfrm>
            <a:off x="479376" y="188387"/>
            <a:ext cx="4868100" cy="5295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2965AB"/>
              </a:buClr>
              <a:buSzPts val="2800"/>
              <a:buFont typeface="Arial" panose="020B0604020202020204"/>
              <a:buNone/>
            </a:pPr>
            <a:r>
              <a:rPr lang="en-US" sz="2800" b="1">
                <a:solidFill>
                  <a:srgbClr val="2965AB"/>
                </a:solidFill>
                <a:latin typeface="微软雅黑" panose="020B0503020204020204" charset="-122"/>
                <a:ea typeface="微软雅黑" panose="020B0503020204020204" charset="-122"/>
                <a:cs typeface="微软雅黑" panose="020B0503020204020204" charset="-122"/>
                <a:sym typeface="微软雅黑" panose="020B0503020204020204" charset="-122"/>
              </a:rPr>
              <a:t>视觉编码  - 形状（Shape）</a:t>
            </a:r>
            <a:endParaRPr>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416" name="Google Shape;416;p42"/>
          <p:cNvSpPr txBox="1"/>
          <p:nvPr/>
        </p:nvSpPr>
        <p:spPr>
          <a:xfrm>
            <a:off x="479375" y="974073"/>
            <a:ext cx="10081200" cy="5564100"/>
          </a:xfrm>
          <a:prstGeom prst="rect">
            <a:avLst/>
          </a:prstGeom>
          <a:noFill/>
          <a:ln>
            <a:noFill/>
          </a:ln>
        </p:spPr>
        <p:txBody>
          <a:bodyPr spcFirstLastPara="1" wrap="square" lIns="91425" tIns="45700" rIns="91425" bIns="45700" anchor="t" anchorCtr="0">
            <a:noAutofit/>
          </a:bodyPr>
          <a:lstStyle/>
          <a:p>
            <a:pPr marL="342900" marR="0" lvl="1" indent="-342900" algn="l" rtl="0">
              <a:lnSpc>
                <a:spcPct val="100000"/>
              </a:lnSpc>
              <a:spcBef>
                <a:spcPts val="0"/>
              </a:spcBef>
              <a:spcAft>
                <a:spcPts val="0"/>
              </a:spcAft>
              <a:buClr>
                <a:srgbClr val="2965AB"/>
              </a:buClr>
              <a:buSzPts val="1000"/>
              <a:buFont typeface="Arial" panose="020B0604020202020204" pitchFamily="34" charset="0"/>
              <a:buChar char="•"/>
            </a:pPr>
            <a:r>
              <a:rPr lang="en-US" sz="2000" b="1" dirty="0">
                <a:solidFill>
                  <a:srgbClr val="2965AB"/>
                </a:solidFill>
                <a:latin typeface="微软雅黑" panose="020B0503020204020204" charset="-122"/>
                <a:ea typeface="微软雅黑" panose="020B0503020204020204" charset="-122"/>
                <a:cs typeface="微软雅黑" panose="020B0503020204020204" charset="-122"/>
                <a:sym typeface="微软雅黑" panose="020B0503020204020204" charset="-122"/>
              </a:rPr>
              <a:t> </a:t>
            </a:r>
            <a:endParaRPr sz="2000" dirty="0">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a:p>
            <a:pPr marL="0" marR="0" lvl="0" indent="0" algn="l" rtl="0">
              <a:lnSpc>
                <a:spcPct val="100000"/>
              </a:lnSpc>
              <a:spcBef>
                <a:spcPts val="500"/>
              </a:spcBef>
              <a:spcAft>
                <a:spcPts val="0"/>
              </a:spcAft>
              <a:buNone/>
            </a:pPr>
            <a:endParaRPr sz="2000" dirty="0">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a:p>
            <a:pPr marL="914400" marR="0" lvl="0" indent="0" algn="l" rtl="0">
              <a:lnSpc>
                <a:spcPct val="100000"/>
              </a:lnSpc>
              <a:spcBef>
                <a:spcPts val="500"/>
              </a:spcBef>
              <a:spcAft>
                <a:spcPts val="0"/>
              </a:spcAft>
              <a:buNone/>
            </a:pPr>
            <a:endParaRPr sz="2000" dirty="0">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pic>
        <p:nvPicPr>
          <p:cNvPr id="418" name="Google Shape;418;p42"/>
          <p:cNvPicPr preferRelativeResize="0"/>
          <p:nvPr/>
        </p:nvPicPr>
        <p:blipFill>
          <a:blip r:embed="rId3"/>
          <a:stretch>
            <a:fillRect/>
          </a:stretch>
        </p:blipFill>
        <p:spPr>
          <a:xfrm>
            <a:off x="237365" y="1522938"/>
            <a:ext cx="4461850" cy="2883900"/>
          </a:xfrm>
          <a:prstGeom prst="rect">
            <a:avLst/>
          </a:prstGeom>
          <a:noFill/>
          <a:ln>
            <a:noFill/>
          </a:ln>
        </p:spPr>
      </p:pic>
      <p:sp>
        <p:nvSpPr>
          <p:cNvPr id="419" name="Google Shape;419;p42"/>
          <p:cNvSpPr txBox="1"/>
          <p:nvPr/>
        </p:nvSpPr>
        <p:spPr>
          <a:xfrm>
            <a:off x="1789625" y="4406975"/>
            <a:ext cx="1358400" cy="419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zh-CN" sz="1800">
                <a:latin typeface="微软雅黑" panose="020B0503020204020204" charset="-122"/>
                <a:ea typeface="微软雅黑" panose="020B0503020204020204" charset="-122"/>
                <a:cs typeface="微软雅黑" panose="020B0503020204020204" charset="-122"/>
                <a:sym typeface="微软雅黑" panose="020B0503020204020204" charset="-122"/>
              </a:rPr>
              <a:t>线条的形状</a:t>
            </a:r>
          </a:p>
        </p:txBody>
      </p:sp>
      <p:pic>
        <p:nvPicPr>
          <p:cNvPr id="2" name="图片 1"/>
          <p:cNvPicPr>
            <a:picLocks noChangeAspect="1"/>
          </p:cNvPicPr>
          <p:nvPr/>
        </p:nvPicPr>
        <p:blipFill>
          <a:blip r:embed="rId4"/>
          <a:stretch>
            <a:fillRect/>
          </a:stretch>
        </p:blipFill>
        <p:spPr>
          <a:xfrm>
            <a:off x="4830445" y="1169035"/>
            <a:ext cx="7359015" cy="4526280"/>
          </a:xfrm>
          <a:prstGeom prst="rect">
            <a:avLst/>
          </a:prstGeom>
        </p:spPr>
      </p:pic>
      <p:sp>
        <p:nvSpPr>
          <p:cNvPr id="3" name="Google Shape;419;p42"/>
          <p:cNvSpPr txBox="1"/>
          <p:nvPr/>
        </p:nvSpPr>
        <p:spPr>
          <a:xfrm>
            <a:off x="6183825" y="5337885"/>
            <a:ext cx="1358400" cy="419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zh-CN" sz="1800">
                <a:latin typeface="微软雅黑" panose="020B0503020204020204" charset="-122"/>
                <a:ea typeface="微软雅黑" panose="020B0503020204020204" charset="-122"/>
                <a:cs typeface="微软雅黑" panose="020B0503020204020204" charset="-122"/>
                <a:sym typeface="微软雅黑" panose="020B0503020204020204" charset="-122"/>
              </a:rPr>
              <a:t>散点的形状</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605"/>
        <p:cNvGrpSpPr/>
        <p:nvPr/>
      </p:nvGrpSpPr>
      <p:grpSpPr>
        <a:xfrm>
          <a:off x="0" y="0"/>
          <a:ext cx="0" cy="0"/>
          <a:chOff x="0" y="0"/>
          <a:chExt cx="0" cy="0"/>
        </a:xfrm>
      </p:grpSpPr>
      <p:sp>
        <p:nvSpPr>
          <p:cNvPr id="606" name="Google Shape;606;p47"/>
          <p:cNvSpPr txBox="1"/>
          <p:nvPr/>
        </p:nvSpPr>
        <p:spPr>
          <a:xfrm>
            <a:off x="479375" y="188375"/>
            <a:ext cx="5589300" cy="5295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2965AB"/>
              </a:buClr>
              <a:buSzPts val="2800"/>
              <a:buFont typeface="Arial" panose="020B0604020202020204"/>
              <a:buNone/>
            </a:pPr>
            <a:r>
              <a:rPr lang="en-US" sz="2800" b="1" dirty="0" err="1">
                <a:solidFill>
                  <a:srgbClr val="2965AB"/>
                </a:solidFill>
                <a:latin typeface="微软雅黑" panose="020B0503020204020204" charset="-122"/>
                <a:ea typeface="微软雅黑" panose="020B0503020204020204" charset="-122"/>
                <a:cs typeface="微软雅黑" panose="020B0503020204020204" charset="-122"/>
                <a:sym typeface="微软雅黑" panose="020B0503020204020204" charset="-122"/>
              </a:rPr>
              <a:t>视觉编码</a:t>
            </a:r>
            <a:r>
              <a:rPr lang="en-US" sz="2800" b="1" dirty="0">
                <a:solidFill>
                  <a:srgbClr val="2965AB"/>
                </a:solidFill>
                <a:latin typeface="微软雅黑" panose="020B0503020204020204" charset="-122"/>
                <a:ea typeface="微软雅黑" panose="020B0503020204020204" charset="-122"/>
                <a:cs typeface="微软雅黑" panose="020B0503020204020204" charset="-122"/>
                <a:sym typeface="微软雅黑" panose="020B0503020204020204" charset="-122"/>
              </a:rPr>
              <a:t>  - </a:t>
            </a:r>
            <a:r>
              <a:rPr lang="en-US" sz="2800" b="1" dirty="0" err="1">
                <a:solidFill>
                  <a:srgbClr val="2965AB"/>
                </a:solidFill>
                <a:latin typeface="微软雅黑" panose="020B0503020204020204" charset="-122"/>
                <a:ea typeface="微软雅黑" panose="020B0503020204020204" charset="-122"/>
                <a:cs typeface="微软雅黑" panose="020B0503020204020204" charset="-122"/>
                <a:sym typeface="微软雅黑" panose="020B0503020204020204" charset="-122"/>
              </a:rPr>
              <a:t>方向</a:t>
            </a:r>
            <a:endParaRPr dirty="0">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607" name="Google Shape;607;p47"/>
          <p:cNvSpPr txBox="1"/>
          <p:nvPr/>
        </p:nvSpPr>
        <p:spPr>
          <a:xfrm>
            <a:off x="551385" y="1136823"/>
            <a:ext cx="10087040" cy="5564100"/>
          </a:xfrm>
          <a:prstGeom prst="rect">
            <a:avLst/>
          </a:prstGeom>
          <a:noFill/>
          <a:ln>
            <a:noFill/>
          </a:ln>
        </p:spPr>
        <p:txBody>
          <a:bodyPr spcFirstLastPara="1" wrap="square" lIns="91425" tIns="45700" rIns="91425" bIns="45700" anchor="t" anchorCtr="0">
            <a:noAutofit/>
          </a:bodyPr>
          <a:lstStyle/>
          <a:p>
            <a:pPr marL="342900" marR="0" lvl="1" indent="-342900" algn="l" rtl="0">
              <a:lnSpc>
                <a:spcPct val="100000"/>
              </a:lnSpc>
              <a:spcBef>
                <a:spcPts val="0"/>
              </a:spcBef>
              <a:spcAft>
                <a:spcPts val="0"/>
              </a:spcAft>
              <a:buClr>
                <a:srgbClr val="2965AB"/>
              </a:buClr>
              <a:buSzPts val="1000"/>
              <a:buFont typeface="Arial" panose="020B0604020202020204" pitchFamily="34" charset="0"/>
              <a:buChar char="•"/>
            </a:pPr>
            <a:r>
              <a:rPr lang="en-US" sz="2000">
                <a:latin typeface="微软雅黑" panose="020B0503020204020204" charset="-122"/>
                <a:ea typeface="微软雅黑" panose="020B0503020204020204" charset="-122"/>
                <a:cs typeface="微软雅黑" panose="020B0503020204020204" charset="-122"/>
                <a:sym typeface="微软雅黑" panose="020B0503020204020204" charset="-122"/>
              </a:rPr>
              <a:t>美国风图</a:t>
            </a:r>
            <a:endParaRPr sz="2000" b="1" i="0" u="none" strike="noStrike" cap="none">
              <a:solidFill>
                <a:srgbClr val="2965AB"/>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a:p>
            <a:pPr marL="0" marR="0" lvl="0" indent="0" algn="l" rtl="0">
              <a:lnSpc>
                <a:spcPct val="100000"/>
              </a:lnSpc>
              <a:spcBef>
                <a:spcPts val="500"/>
              </a:spcBef>
              <a:spcAft>
                <a:spcPts val="0"/>
              </a:spcAft>
              <a:buNone/>
            </a:pPr>
            <a:endParaRPr sz="2000">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pic>
        <p:nvPicPr>
          <p:cNvPr id="632" name="Google Shape;632;p48"/>
          <p:cNvPicPr preferRelativeResize="0"/>
          <p:nvPr/>
        </p:nvPicPr>
        <p:blipFill>
          <a:blip r:embed="rId3"/>
          <a:stretch>
            <a:fillRect/>
          </a:stretch>
        </p:blipFill>
        <p:spPr>
          <a:xfrm>
            <a:off x="551385" y="1506190"/>
            <a:ext cx="9201785" cy="4825365"/>
          </a:xfrm>
          <a:prstGeom prst="rect">
            <a:avLst/>
          </a:prstGeom>
          <a:noFill/>
          <a:ln>
            <a:noFill/>
          </a:ln>
        </p:spPr>
      </p:pic>
      <p:sp>
        <p:nvSpPr>
          <p:cNvPr id="634" name="Google Shape;634;p48"/>
          <p:cNvSpPr txBox="1"/>
          <p:nvPr/>
        </p:nvSpPr>
        <p:spPr>
          <a:xfrm>
            <a:off x="479425" y="6257290"/>
            <a:ext cx="2677795" cy="64389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rPr>
              <a:t>(Ref：http://hint.fm/wind/)</a:t>
            </a:r>
          </a:p>
        </p:txBody>
      </p:sp>
      <p:sp>
        <p:nvSpPr>
          <p:cNvPr id="2" name="TextBox 1"/>
          <p:cNvSpPr txBox="1"/>
          <p:nvPr/>
        </p:nvSpPr>
        <p:spPr>
          <a:xfrm>
            <a:off x="9552384" y="2420888"/>
            <a:ext cx="2376264" cy="646331"/>
          </a:xfrm>
          <a:prstGeom prst="rect">
            <a:avLst/>
          </a:prstGeom>
          <a:noFill/>
        </p:spPr>
        <p:txBody>
          <a:bodyPr wrap="square" rtlCol="0">
            <a:spAutoFit/>
          </a:bodyPr>
          <a:lstStyle/>
          <a:p>
            <a:r>
              <a:rPr lang="en-US" altLang="zh-CN" dirty="0" err="1"/>
              <a:t>mph:miles</a:t>
            </a:r>
            <a:r>
              <a:rPr lang="en-US" altLang="zh-CN" dirty="0"/>
              <a:t> per hour</a:t>
            </a:r>
            <a:r>
              <a:rPr lang="zh-CN" altLang="en-US" dirty="0"/>
              <a:t>，每小时英里数</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639"/>
        <p:cNvGrpSpPr/>
        <p:nvPr/>
      </p:nvGrpSpPr>
      <p:grpSpPr>
        <a:xfrm>
          <a:off x="0" y="0"/>
          <a:ext cx="0" cy="0"/>
          <a:chOff x="0" y="0"/>
          <a:chExt cx="0" cy="0"/>
        </a:xfrm>
      </p:grpSpPr>
      <p:sp>
        <p:nvSpPr>
          <p:cNvPr id="640" name="Google Shape;640;p49"/>
          <p:cNvSpPr txBox="1"/>
          <p:nvPr/>
        </p:nvSpPr>
        <p:spPr>
          <a:xfrm>
            <a:off x="479376" y="188387"/>
            <a:ext cx="4868100" cy="5295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rgbClr val="2965AB"/>
              </a:buClr>
              <a:buSzPts val="2800"/>
              <a:buFont typeface="Arial" panose="020B0604020202020204"/>
              <a:buNone/>
            </a:pPr>
            <a:r>
              <a:rPr lang="en-US" sz="2800" b="1">
                <a:solidFill>
                  <a:srgbClr val="2965AB"/>
                </a:solidFill>
                <a:latin typeface="微软雅黑" panose="020B0503020204020204" charset="-122"/>
                <a:ea typeface="微软雅黑" panose="020B0503020204020204" charset="-122"/>
                <a:cs typeface="微软雅黑" panose="020B0503020204020204" charset="-122"/>
                <a:sym typeface="微软雅黑" panose="020B0503020204020204" charset="-122"/>
              </a:rPr>
              <a:t>视觉编码 - 坐标系（Axis）</a:t>
            </a:r>
            <a:endParaRPr>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641" name="Google Shape;641;p49"/>
          <p:cNvSpPr txBox="1"/>
          <p:nvPr/>
        </p:nvSpPr>
        <p:spPr>
          <a:xfrm>
            <a:off x="498100" y="900323"/>
            <a:ext cx="10081200" cy="5564100"/>
          </a:xfrm>
          <a:prstGeom prst="rect">
            <a:avLst/>
          </a:prstGeom>
          <a:noFill/>
          <a:ln>
            <a:noFill/>
          </a:ln>
        </p:spPr>
        <p:txBody>
          <a:bodyPr spcFirstLastPara="1" wrap="square" lIns="91425" tIns="45700" rIns="91425" bIns="45700" anchor="t" anchorCtr="0">
            <a:noAutofit/>
          </a:bodyPr>
          <a:lstStyle/>
          <a:p>
            <a:pPr marL="508000" lvl="0" indent="-342900" algn="l" rtl="0">
              <a:spcBef>
                <a:spcPts val="0"/>
              </a:spcBef>
              <a:spcAft>
                <a:spcPts val="0"/>
              </a:spcAft>
              <a:buClr>
                <a:srgbClr val="2965AB"/>
              </a:buClr>
              <a:buSzPts val="1000"/>
              <a:buFont typeface="Arial" panose="020B0604020202020204" pitchFamily="34" charset="0"/>
              <a:buChar char="•"/>
            </a:pPr>
            <a:r>
              <a:rPr lang="en-US" sz="2000" b="1">
                <a:solidFill>
                  <a:srgbClr val="2965AB"/>
                </a:solidFill>
                <a:latin typeface="微软雅黑" panose="020B0503020204020204" charset="-122"/>
                <a:ea typeface="微软雅黑" panose="020B0503020204020204" charset="-122"/>
                <a:cs typeface="微软雅黑" panose="020B0503020204020204" charset="-122"/>
                <a:sym typeface="微软雅黑" panose="020B0503020204020204" charset="-122"/>
              </a:rPr>
              <a:t>常见坐标系</a:t>
            </a:r>
            <a:endParaRPr sz="2000">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a:p>
            <a:pPr marL="0" marR="0" lvl="0" indent="0" algn="l" rtl="0">
              <a:lnSpc>
                <a:spcPct val="100000"/>
              </a:lnSpc>
              <a:spcBef>
                <a:spcPts val="0"/>
              </a:spcBef>
              <a:spcAft>
                <a:spcPts val="0"/>
              </a:spcAft>
              <a:buNone/>
            </a:pPr>
            <a:endParaRPr sz="2000" b="1">
              <a:solidFill>
                <a:srgbClr val="2965AB"/>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a:p>
            <a:pPr marL="0" marR="0" lvl="0" indent="0" algn="l" rtl="0">
              <a:lnSpc>
                <a:spcPct val="100000"/>
              </a:lnSpc>
              <a:spcBef>
                <a:spcPts val="500"/>
              </a:spcBef>
              <a:spcAft>
                <a:spcPts val="0"/>
              </a:spcAft>
              <a:buNone/>
            </a:pPr>
            <a:endParaRPr sz="2000">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a:p>
            <a:pPr marL="914400" marR="0" lvl="0" indent="0" algn="l" rtl="0">
              <a:lnSpc>
                <a:spcPct val="100000"/>
              </a:lnSpc>
              <a:spcBef>
                <a:spcPts val="500"/>
              </a:spcBef>
              <a:spcAft>
                <a:spcPts val="0"/>
              </a:spcAft>
              <a:buNone/>
            </a:pPr>
            <a:endParaRPr sz="2000">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a:p>
            <a:pPr marL="0" marR="0" lvl="0" indent="0" algn="l" rtl="0">
              <a:lnSpc>
                <a:spcPct val="100000"/>
              </a:lnSpc>
              <a:spcBef>
                <a:spcPts val="500"/>
              </a:spcBef>
              <a:spcAft>
                <a:spcPts val="0"/>
              </a:spcAft>
              <a:buNone/>
            </a:pPr>
            <a:endParaRPr sz="2000">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a:p>
            <a:pPr marL="914400" marR="0" lvl="0" indent="0" algn="l" rtl="0">
              <a:lnSpc>
                <a:spcPct val="100000"/>
              </a:lnSpc>
              <a:spcBef>
                <a:spcPts val="500"/>
              </a:spcBef>
              <a:spcAft>
                <a:spcPts val="0"/>
              </a:spcAft>
              <a:buNone/>
            </a:pPr>
            <a:endParaRPr sz="2000">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pic>
        <p:nvPicPr>
          <p:cNvPr id="642" name="Google Shape;642;p49"/>
          <p:cNvPicPr preferRelativeResize="0"/>
          <p:nvPr/>
        </p:nvPicPr>
        <p:blipFill>
          <a:blip r:embed="rId3"/>
          <a:stretch>
            <a:fillRect/>
          </a:stretch>
        </p:blipFill>
        <p:spPr>
          <a:xfrm>
            <a:off x="835549" y="1852124"/>
            <a:ext cx="3106375" cy="3021275"/>
          </a:xfrm>
          <a:prstGeom prst="rect">
            <a:avLst/>
          </a:prstGeom>
          <a:noFill/>
          <a:ln>
            <a:noFill/>
          </a:ln>
        </p:spPr>
      </p:pic>
      <p:sp>
        <p:nvSpPr>
          <p:cNvPr id="643" name="Google Shape;643;p49"/>
          <p:cNvSpPr txBox="1"/>
          <p:nvPr/>
        </p:nvSpPr>
        <p:spPr>
          <a:xfrm>
            <a:off x="1276475" y="5279325"/>
            <a:ext cx="1834200" cy="407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rPr>
              <a:t>笛卡尔坐标系</a:t>
            </a:r>
            <a:endParaRPr sz="1800">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a:p>
            <a:pPr marL="0" lvl="0" indent="0" algn="ctr" rtl="0">
              <a:spcBef>
                <a:spcPts val="0"/>
              </a:spcBef>
              <a:spcAft>
                <a:spcPts val="0"/>
              </a:spcAft>
              <a:buNone/>
            </a:pPr>
            <a:r>
              <a:rPr lang="en-US" sz="1800">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rPr>
              <a:t>(直角坐标系)</a:t>
            </a:r>
            <a:endParaRPr sz="1800">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pic>
        <p:nvPicPr>
          <p:cNvPr id="644" name="Google Shape;644;p49"/>
          <p:cNvPicPr preferRelativeResize="0"/>
          <p:nvPr/>
        </p:nvPicPr>
        <p:blipFill>
          <a:blip r:embed="rId4"/>
          <a:stretch>
            <a:fillRect/>
          </a:stretch>
        </p:blipFill>
        <p:spPr>
          <a:xfrm>
            <a:off x="4488700" y="1780850"/>
            <a:ext cx="3296275" cy="3296300"/>
          </a:xfrm>
          <a:prstGeom prst="rect">
            <a:avLst/>
          </a:prstGeom>
          <a:noFill/>
          <a:ln>
            <a:noFill/>
          </a:ln>
        </p:spPr>
      </p:pic>
      <p:sp>
        <p:nvSpPr>
          <p:cNvPr id="645" name="Google Shape;645;p49"/>
          <p:cNvSpPr txBox="1"/>
          <p:nvPr/>
        </p:nvSpPr>
        <p:spPr>
          <a:xfrm>
            <a:off x="5240675" y="5279325"/>
            <a:ext cx="1670400" cy="407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dirty="0" err="1">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rPr>
              <a:t>极坐标系</a:t>
            </a:r>
            <a:endParaRPr sz="1800" dirty="0">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pic>
        <p:nvPicPr>
          <p:cNvPr id="646" name="Google Shape;646;p49"/>
          <p:cNvPicPr preferRelativeResize="0"/>
          <p:nvPr/>
        </p:nvPicPr>
        <p:blipFill>
          <a:blip r:embed="rId5"/>
          <a:stretch>
            <a:fillRect/>
          </a:stretch>
        </p:blipFill>
        <p:spPr>
          <a:xfrm>
            <a:off x="8208700" y="2289938"/>
            <a:ext cx="3630475" cy="2278125"/>
          </a:xfrm>
          <a:prstGeom prst="rect">
            <a:avLst/>
          </a:prstGeom>
          <a:noFill/>
          <a:ln>
            <a:noFill/>
          </a:ln>
        </p:spPr>
      </p:pic>
      <p:sp>
        <p:nvSpPr>
          <p:cNvPr id="647" name="Google Shape;647;p49"/>
          <p:cNvSpPr txBox="1"/>
          <p:nvPr/>
        </p:nvSpPr>
        <p:spPr>
          <a:xfrm>
            <a:off x="9188738" y="5279325"/>
            <a:ext cx="1670400" cy="407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rPr>
              <a:t>地理坐标系</a:t>
            </a:r>
            <a:endParaRPr sz="1800">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1"/>
          <p:cNvSpPr txBox="1"/>
          <p:nvPr/>
        </p:nvSpPr>
        <p:spPr>
          <a:xfrm>
            <a:off x="479376" y="116632"/>
            <a:ext cx="4868117" cy="529569"/>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kumimoji="1" lang="zh-CN" altLang="en-US" b="1" dirty="0">
                <a:solidFill>
                  <a:srgbClr val="2965AB"/>
                </a:solidFill>
                <a:sym typeface="+mn-ea"/>
              </a:rPr>
              <a:t>视觉感知</a:t>
            </a:r>
            <a:endParaRPr kumimoji="1" lang="zh-CN" altLang="en-US" b="1" dirty="0">
              <a:solidFill>
                <a:srgbClr val="2965AB"/>
              </a:solidFill>
            </a:endParaRPr>
          </a:p>
          <a:p>
            <a:pPr marL="0" indent="0">
              <a:lnSpc>
                <a:spcPct val="100000"/>
              </a:lnSpc>
              <a:buNone/>
            </a:pPr>
            <a:endParaRPr kumimoji="1" lang="zh-CN" altLang="en-US" b="1" dirty="0">
              <a:solidFill>
                <a:srgbClr val="2965AB"/>
              </a:solidFill>
            </a:endParaRPr>
          </a:p>
        </p:txBody>
      </p:sp>
      <p:sp>
        <p:nvSpPr>
          <p:cNvPr id="5" name="Rectangle 3"/>
          <p:cNvSpPr txBox="1">
            <a:spLocks noChangeArrowheads="1"/>
          </p:cNvSpPr>
          <p:nvPr/>
        </p:nvSpPr>
        <p:spPr>
          <a:xfrm>
            <a:off x="498104" y="1052736"/>
            <a:ext cx="10081120" cy="489654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buClr>
                <a:srgbClr val="2965AB"/>
              </a:buClr>
              <a:buSzPct val="100000"/>
            </a:pPr>
            <a:r>
              <a:rPr lang="zh-CN" altLang="en-US" sz="2000" b="1" dirty="0">
                <a:solidFill>
                  <a:srgbClr val="2965AB"/>
                </a:solidFill>
                <a:sym typeface="+mn-ea"/>
              </a:rPr>
              <a:t>什么是好的数据可视化？</a:t>
            </a:r>
            <a:endParaRPr lang="en-US" sz="2000" b="1" dirty="0">
              <a:solidFill>
                <a:srgbClr val="2965AB"/>
              </a:solidFill>
            </a:endParaRPr>
          </a:p>
          <a:p>
            <a:pPr lvl="1">
              <a:lnSpc>
                <a:spcPct val="100000"/>
              </a:lnSpc>
              <a:buClr>
                <a:srgbClr val="2965AB"/>
              </a:buClr>
              <a:buSzPct val="100000"/>
            </a:pPr>
            <a:r>
              <a:rPr lang="zh-CN" altLang="en-US" sz="2000" dirty="0">
                <a:sym typeface="+mn-ea"/>
              </a:rPr>
              <a:t>就是说，什么样的图好，什么样的图不好？是不是</a:t>
            </a:r>
            <a:r>
              <a:rPr lang="zh-CN" altLang="zh-CN" sz="2000" dirty="0">
                <a:sym typeface="+mn-ea"/>
              </a:rPr>
              <a:t>越绚丽多彩越好？</a:t>
            </a:r>
            <a:endParaRPr lang="en-US" altLang="zh-CN" sz="2000" dirty="0">
              <a:sym typeface="+mn-ea"/>
            </a:endParaRPr>
          </a:p>
          <a:p>
            <a:pPr lvl="1">
              <a:lnSpc>
                <a:spcPct val="100000"/>
              </a:lnSpc>
              <a:buClr>
                <a:srgbClr val="2965AB"/>
              </a:buClr>
              <a:buSzPct val="100000"/>
            </a:pPr>
            <a:r>
              <a:rPr lang="zh-CN" altLang="en-US" sz="2000" dirty="0"/>
              <a:t>这就涉及到</a:t>
            </a:r>
            <a:r>
              <a:rPr lang="zh-CN" altLang="en-US" sz="2000" dirty="0">
                <a:solidFill>
                  <a:srgbClr val="FF0000"/>
                </a:solidFill>
              </a:rPr>
              <a:t>视觉感知</a:t>
            </a:r>
            <a:r>
              <a:rPr lang="zh-CN" altLang="en-US" sz="2000" dirty="0"/>
              <a:t>，不同的人，感知能力不同。</a:t>
            </a:r>
          </a:p>
          <a:p>
            <a:pPr lvl="1">
              <a:lnSpc>
                <a:spcPct val="100000"/>
              </a:lnSpc>
              <a:buClr>
                <a:srgbClr val="2965AB"/>
              </a:buClr>
              <a:buSzPct val="100000"/>
            </a:pPr>
            <a:r>
              <a:rPr lang="zh-CN" altLang="en-US" sz="2000" dirty="0"/>
              <a:t>同一个人，对于不同的物体，感知能力也不同。</a:t>
            </a:r>
          </a:p>
          <a:p>
            <a:pPr marL="457200" lvl="1" indent="0">
              <a:lnSpc>
                <a:spcPct val="100000"/>
              </a:lnSpc>
              <a:buClr>
                <a:srgbClr val="2965AB"/>
              </a:buClr>
              <a:buSzPct val="100000"/>
              <a:buNone/>
            </a:pPr>
            <a:endParaRPr lang="en-US" sz="2000" dirty="0"/>
          </a:p>
          <a:p>
            <a:pPr>
              <a:lnSpc>
                <a:spcPct val="100000"/>
              </a:lnSpc>
              <a:buClr>
                <a:srgbClr val="2965AB"/>
              </a:buClr>
              <a:buSzPct val="100000"/>
            </a:pPr>
            <a:r>
              <a:rPr lang="zh-CN" altLang="en-US" sz="2000" b="1" dirty="0">
                <a:solidFill>
                  <a:srgbClr val="2965AB"/>
                </a:solidFill>
              </a:rPr>
              <a:t>视觉感知</a:t>
            </a:r>
            <a:endParaRPr lang="en-US" sz="2000" b="1" dirty="0">
              <a:solidFill>
                <a:srgbClr val="2965AB"/>
              </a:solidFill>
            </a:endParaRPr>
          </a:p>
          <a:p>
            <a:pPr lvl="1">
              <a:lnSpc>
                <a:spcPct val="100000"/>
              </a:lnSpc>
              <a:buClr>
                <a:srgbClr val="2965AB"/>
              </a:buClr>
              <a:buSzPct val="100000"/>
            </a:pPr>
            <a:r>
              <a:rPr lang="zh-CN" altLang="en-US" sz="2000" dirty="0"/>
              <a:t>视觉感知就是，看见一个物体后会产生什么感觉。</a:t>
            </a:r>
            <a:endParaRPr lang="en-US" altLang="zh-CN" sz="2000" dirty="0"/>
          </a:p>
          <a:p>
            <a:pPr lvl="1">
              <a:lnSpc>
                <a:spcPct val="100000"/>
              </a:lnSpc>
              <a:buClr>
                <a:srgbClr val="2965AB"/>
              </a:buClr>
              <a:buSzPct val="100000"/>
            </a:pPr>
            <a:r>
              <a:rPr lang="zh-CN" altLang="en-US" sz="2000" dirty="0"/>
              <a:t>视觉感知类型：</a:t>
            </a:r>
          </a:p>
        </p:txBody>
      </p:sp>
      <p:grpSp>
        <p:nvGrpSpPr>
          <p:cNvPr id="15" name="组合 14"/>
          <p:cNvGrpSpPr/>
          <p:nvPr/>
        </p:nvGrpSpPr>
        <p:grpSpPr>
          <a:xfrm>
            <a:off x="4577879" y="3864128"/>
            <a:ext cx="6392723" cy="2109783"/>
            <a:chOff x="4577879" y="3864128"/>
            <a:chExt cx="6392723" cy="2109783"/>
          </a:xfrm>
        </p:grpSpPr>
        <p:sp>
          <p:nvSpPr>
            <p:cNvPr id="6" name="矩形 5"/>
            <p:cNvSpPr/>
            <p:nvPr/>
          </p:nvSpPr>
          <p:spPr>
            <a:xfrm rot="20860965">
              <a:off x="7009076" y="4501388"/>
              <a:ext cx="1982351" cy="584775"/>
            </a:xfrm>
            <a:prstGeom prst="rect">
              <a:avLst/>
            </a:prstGeom>
            <a:noFill/>
          </p:spPr>
          <p:txBody>
            <a:bodyPr wrap="square" lIns="91440" tIns="45720" rIns="91440" bIns="45720">
              <a:spAutoFit/>
              <a:scene3d>
                <a:camera prst="orthographicFront"/>
                <a:lightRig rig="soft" dir="t">
                  <a:rot lat="0" lon="0" rev="15600000"/>
                </a:lightRig>
              </a:scene3d>
              <a:sp3d extrusionH="57150" prstMaterial="softEdge">
                <a:bevelT w="25400" h="38100"/>
              </a:sp3d>
            </a:bodyPr>
            <a:lstStyle/>
            <a:p>
              <a:pPr algn="ctr"/>
              <a:r>
                <a:rPr lang="zh-CN" altLang="en-US" sz="3200" b="1" cap="none" spc="0" dirty="0">
                  <a:solidFill>
                    <a:schemeClr val="accent4"/>
                  </a:solidFill>
                  <a:effectLst/>
                </a:rPr>
                <a:t>视觉感知</a:t>
              </a:r>
            </a:p>
          </p:txBody>
        </p:sp>
        <p:sp>
          <p:nvSpPr>
            <p:cNvPr id="7" name="文本框 6"/>
            <p:cNvSpPr txBox="1"/>
            <p:nvPr/>
          </p:nvSpPr>
          <p:spPr>
            <a:xfrm rot="409967">
              <a:off x="4577879" y="3911970"/>
              <a:ext cx="2376264" cy="400110"/>
            </a:xfrm>
            <a:prstGeom prst="rect">
              <a:avLst/>
            </a:prstGeom>
            <a:noFill/>
          </p:spPr>
          <p:txBody>
            <a:bodyPr wrap="square" rtlCol="0">
              <a:spAutoFit/>
            </a:bodyPr>
            <a:lstStyle/>
            <a:p>
              <a:pPr algn="ctr"/>
              <a:r>
                <a:rPr lang="zh-CN" altLang="en-US" sz="2000" dirty="0">
                  <a:solidFill>
                    <a:srgbClr val="FF0000"/>
                  </a:solidFill>
                </a:rPr>
                <a:t>位置感知</a:t>
              </a:r>
            </a:p>
          </p:txBody>
        </p:sp>
        <p:sp>
          <p:nvSpPr>
            <p:cNvPr id="8" name="文本框 7"/>
            <p:cNvSpPr txBox="1"/>
            <p:nvPr/>
          </p:nvSpPr>
          <p:spPr>
            <a:xfrm>
              <a:off x="7280001" y="3864128"/>
              <a:ext cx="1368152" cy="369332"/>
            </a:xfrm>
            <a:prstGeom prst="rect">
              <a:avLst/>
            </a:prstGeom>
            <a:noFill/>
          </p:spPr>
          <p:txBody>
            <a:bodyPr wrap="square" rtlCol="0">
              <a:spAutoFit/>
            </a:bodyPr>
            <a:lstStyle/>
            <a:p>
              <a:r>
                <a:rPr lang="zh-CN" altLang="en-US" dirty="0">
                  <a:solidFill>
                    <a:srgbClr val="002060"/>
                  </a:solidFill>
                  <a:latin typeface="微软雅黑 Light" panose="020B0502040204020203" pitchFamily="34" charset="-122"/>
                  <a:ea typeface="微软雅黑 Light" panose="020B0502040204020203" pitchFamily="34" charset="-122"/>
                </a:rPr>
                <a:t>空间感知</a:t>
              </a:r>
            </a:p>
          </p:txBody>
        </p:sp>
        <p:sp>
          <p:nvSpPr>
            <p:cNvPr id="9" name="文本框 8"/>
            <p:cNvSpPr txBox="1"/>
            <p:nvPr/>
          </p:nvSpPr>
          <p:spPr>
            <a:xfrm>
              <a:off x="9602450" y="4233672"/>
              <a:ext cx="1368152" cy="400110"/>
            </a:xfrm>
            <a:prstGeom prst="rect">
              <a:avLst/>
            </a:prstGeom>
            <a:noFill/>
          </p:spPr>
          <p:txBody>
            <a:bodyPr wrap="square" rtlCol="0">
              <a:spAutoFit/>
            </a:bodyPr>
            <a:lstStyle/>
            <a:p>
              <a:r>
                <a:rPr lang="zh-CN" altLang="en-US" sz="2000" dirty="0">
                  <a:latin typeface="华文琥珀" panose="02010800040101010101" pitchFamily="2" charset="-122"/>
                  <a:ea typeface="华文琥珀" panose="02010800040101010101" pitchFamily="2" charset="-122"/>
                </a:rPr>
                <a:t>标记感知</a:t>
              </a:r>
            </a:p>
          </p:txBody>
        </p:sp>
        <p:sp>
          <p:nvSpPr>
            <p:cNvPr id="10" name="文本框 9"/>
            <p:cNvSpPr txBox="1"/>
            <p:nvPr/>
          </p:nvSpPr>
          <p:spPr>
            <a:xfrm>
              <a:off x="4970557" y="5290937"/>
              <a:ext cx="1409242" cy="461665"/>
            </a:xfrm>
            <a:prstGeom prst="rect">
              <a:avLst/>
            </a:prstGeom>
            <a:noFill/>
          </p:spPr>
          <p:txBody>
            <a:bodyPr wrap="square" rtlCol="0">
              <a:spAutoFit/>
            </a:bodyPr>
            <a:lstStyle/>
            <a:p>
              <a:r>
                <a:rPr lang="zh-CN" altLang="en-US" sz="2400" dirty="0">
                  <a:latin typeface="华文隶书" panose="02010800040101010101" pitchFamily="2" charset="-122"/>
                  <a:ea typeface="华文隶书" panose="02010800040101010101" pitchFamily="2" charset="-122"/>
                </a:rPr>
                <a:t>尺寸感知</a:t>
              </a:r>
            </a:p>
          </p:txBody>
        </p:sp>
        <p:sp>
          <p:nvSpPr>
            <p:cNvPr id="11" name="文本框 10"/>
            <p:cNvSpPr txBox="1"/>
            <p:nvPr/>
          </p:nvSpPr>
          <p:spPr>
            <a:xfrm>
              <a:off x="7633466" y="5573801"/>
              <a:ext cx="1656184" cy="400110"/>
            </a:xfrm>
            <a:prstGeom prst="rect">
              <a:avLst/>
            </a:prstGeom>
            <a:noFill/>
          </p:spPr>
          <p:txBody>
            <a:bodyPr wrap="square" rtlCol="0">
              <a:spAutoFit/>
            </a:bodyPr>
            <a:lstStyle/>
            <a:p>
              <a:r>
                <a:rPr lang="zh-CN" altLang="en-US" sz="2000" dirty="0">
                  <a:latin typeface="华文隶书" panose="02010800040101010101" pitchFamily="2" charset="-122"/>
                  <a:ea typeface="华文隶书" panose="02010800040101010101" pitchFamily="2" charset="-122"/>
                </a:rPr>
                <a:t>颜色感知</a:t>
              </a:r>
            </a:p>
          </p:txBody>
        </p:sp>
        <p:cxnSp>
          <p:nvCxnSpPr>
            <p:cNvPr id="2" name="直接箭头连接符 1"/>
            <p:cNvCxnSpPr/>
            <p:nvPr/>
          </p:nvCxnSpPr>
          <p:spPr>
            <a:xfrm flipH="1" flipV="1">
              <a:off x="6344285" y="4328795"/>
              <a:ext cx="789940" cy="50038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 name="直接箭头连接符 2"/>
            <p:cNvCxnSpPr>
              <a:endCxn id="10" idx="3"/>
            </p:cNvCxnSpPr>
            <p:nvPr/>
          </p:nvCxnSpPr>
          <p:spPr>
            <a:xfrm flipH="1">
              <a:off x="6379845" y="5121275"/>
              <a:ext cx="900430" cy="40068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p:nvPr/>
          </p:nvCxnSpPr>
          <p:spPr>
            <a:xfrm flipH="1" flipV="1">
              <a:off x="7619365" y="4233545"/>
              <a:ext cx="13970" cy="37655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a:stCxn id="6" idx="2"/>
              <a:endCxn id="11" idx="0"/>
            </p:cNvCxnSpPr>
            <p:nvPr/>
          </p:nvCxnSpPr>
          <p:spPr>
            <a:xfrm>
              <a:off x="8062595" y="5079365"/>
              <a:ext cx="398780" cy="49466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a:stCxn id="6" idx="3"/>
              <a:endCxn id="9" idx="1"/>
            </p:cNvCxnSpPr>
            <p:nvPr/>
          </p:nvCxnSpPr>
          <p:spPr>
            <a:xfrm flipV="1">
              <a:off x="8968740" y="4433570"/>
              <a:ext cx="633730" cy="1492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1"/>
          <p:cNvSpPr txBox="1"/>
          <p:nvPr/>
        </p:nvSpPr>
        <p:spPr>
          <a:xfrm>
            <a:off x="479376" y="116632"/>
            <a:ext cx="4868117" cy="529569"/>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zh-CN" altLang="en-US" b="1" dirty="0">
                <a:solidFill>
                  <a:srgbClr val="2965AB"/>
                </a:solidFill>
                <a:sym typeface="+mn-ea"/>
              </a:rPr>
              <a:t>感知的差异</a:t>
            </a:r>
            <a:endParaRPr kumimoji="1" lang="zh-CN" altLang="en-US" b="1" dirty="0">
              <a:solidFill>
                <a:srgbClr val="2965AB"/>
              </a:solidFill>
            </a:endParaRPr>
          </a:p>
          <a:p>
            <a:pPr marL="0" indent="0">
              <a:lnSpc>
                <a:spcPct val="100000"/>
              </a:lnSpc>
              <a:buNone/>
            </a:pPr>
            <a:endParaRPr kumimoji="1" lang="zh-CN" altLang="en-US" b="1" dirty="0">
              <a:solidFill>
                <a:srgbClr val="2965AB"/>
              </a:solidFill>
            </a:endParaRPr>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80480" y="3771265"/>
            <a:ext cx="4098925" cy="2609850"/>
          </a:xfrm>
          <a:prstGeom prst="rect">
            <a:avLst/>
          </a:prstGeom>
        </p:spPr>
      </p:pic>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9416" y="3449548"/>
            <a:ext cx="5254625" cy="2519045"/>
          </a:xfrm>
          <a:prstGeom prst="rect">
            <a:avLst/>
          </a:prstGeom>
        </p:spPr>
      </p:pic>
      <p:sp>
        <p:nvSpPr>
          <p:cNvPr id="3" name="Rectangle 3"/>
          <p:cNvSpPr txBox="1">
            <a:spLocks noChangeArrowheads="1"/>
          </p:cNvSpPr>
          <p:nvPr/>
        </p:nvSpPr>
        <p:spPr>
          <a:xfrm>
            <a:off x="498104" y="1052736"/>
            <a:ext cx="10081120" cy="489654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lnSpc>
                <a:spcPct val="100000"/>
              </a:lnSpc>
              <a:buClr>
                <a:srgbClr val="2965AB"/>
              </a:buClr>
              <a:buSzPct val="100000"/>
            </a:pPr>
            <a:r>
              <a:rPr lang="zh-CN" altLang="en-US" sz="2000" dirty="0">
                <a:sym typeface="+mn-ea"/>
              </a:rPr>
              <a:t>我们的视觉感知，对哪些物体敏感、对哪些物体迟钝呢？</a:t>
            </a:r>
            <a:endParaRPr lang="en-US" altLang="zh-CN" sz="2000" dirty="0">
              <a:sym typeface="+mn-ea"/>
            </a:endParaRPr>
          </a:p>
          <a:p>
            <a:pPr lvl="1">
              <a:lnSpc>
                <a:spcPct val="100000"/>
              </a:lnSpc>
              <a:buClr>
                <a:srgbClr val="2965AB"/>
              </a:buClr>
              <a:buSzPct val="100000"/>
            </a:pPr>
            <a:r>
              <a:rPr lang="zh-CN" altLang="en-US" sz="2000" dirty="0">
                <a:sym typeface="+mn-ea"/>
              </a:rPr>
              <a:t>做一个小测验</a:t>
            </a:r>
            <a:endParaRPr lang="en-US" altLang="en-US" sz="2000" dirty="0">
              <a:sym typeface="+mn-ea"/>
            </a:endParaRPr>
          </a:p>
          <a:p>
            <a:pPr marL="457200" lvl="1" indent="0">
              <a:lnSpc>
                <a:spcPct val="100000"/>
              </a:lnSpc>
              <a:buClr>
                <a:srgbClr val="2965AB"/>
              </a:buClr>
              <a:buSzPct val="100000"/>
              <a:buNone/>
            </a:pPr>
            <a:endParaRPr lang="en-US" sz="2000" dirty="0"/>
          </a:p>
          <a:p>
            <a:pPr marL="457200" lvl="1" indent="0">
              <a:lnSpc>
                <a:spcPct val="100000"/>
              </a:lnSpc>
              <a:buClr>
                <a:srgbClr val="2965AB"/>
              </a:buClr>
              <a:buSzPct val="100000"/>
              <a:buNone/>
            </a:pPr>
            <a:r>
              <a:rPr lang="zh-CN" altLang="en-US" sz="2000" dirty="0">
                <a:sym typeface="+mn-ea"/>
              </a:rPr>
              <a:t>请估计大圆的</a:t>
            </a:r>
            <a:r>
              <a:rPr lang="zh-CN" altLang="en-US" b="1" dirty="0">
                <a:sym typeface="+mn-ea"/>
              </a:rPr>
              <a:t>面积</a:t>
            </a:r>
            <a:r>
              <a:rPr lang="zh-CN" altLang="en-US" sz="2000" dirty="0">
                <a:sym typeface="+mn-ea"/>
              </a:rPr>
              <a:t>是小圆的几倍？</a:t>
            </a:r>
          </a:p>
          <a:p>
            <a:pPr marL="685800" lvl="1" indent="-228600" algn="l">
              <a:lnSpc>
                <a:spcPct val="100000"/>
              </a:lnSpc>
              <a:spcBef>
                <a:spcPts val="500"/>
              </a:spcBef>
              <a:buClr>
                <a:srgbClr val="2965AB"/>
              </a:buClr>
              <a:buSzPct val="100000"/>
              <a:buNone/>
            </a:pPr>
            <a:r>
              <a:rPr lang="zh-CN" altLang="en-US" sz="2000" dirty="0">
                <a:sym typeface="+mn-ea"/>
              </a:rPr>
              <a:t>请估计长矩形的</a:t>
            </a:r>
            <a:r>
              <a:rPr lang="zh-CN" altLang="en-US" b="1" dirty="0">
                <a:sym typeface="+mn-ea"/>
              </a:rPr>
              <a:t>长度</a:t>
            </a:r>
            <a:r>
              <a:rPr lang="zh-CN" altLang="en-US" sz="2000" dirty="0">
                <a:sym typeface="+mn-ea"/>
              </a:rPr>
              <a:t>是短矩形的几倍？</a:t>
            </a:r>
            <a:endParaRPr lang="zh-CN" altLang="en-US" sz="2000" dirty="0">
              <a:latin typeface="微软雅黑 Light" panose="020B0502040204020203" pitchFamily="34" charset="-122"/>
              <a:ea typeface="微软雅黑 Light" panose="020B0502040204020203" pitchFamily="34" charset="-122"/>
              <a:sym typeface="+mn-ea"/>
            </a:endParaRPr>
          </a:p>
          <a:p>
            <a:pPr marL="685800" lvl="1" indent="-228600" algn="l">
              <a:lnSpc>
                <a:spcPct val="100000"/>
              </a:lnSpc>
              <a:spcBef>
                <a:spcPts val="500"/>
              </a:spcBef>
              <a:buClr>
                <a:srgbClr val="2965AB"/>
              </a:buClr>
              <a:buSzPct val="100000"/>
              <a:buNone/>
            </a:pPr>
            <a:endParaRPr lang="zh-CN" altLang="en-US" sz="2000" dirty="0"/>
          </a:p>
          <a:p>
            <a:pPr marL="685800" lvl="1" indent="-228600" algn="l">
              <a:lnSpc>
                <a:spcPct val="100000"/>
              </a:lnSpc>
              <a:spcBef>
                <a:spcPts val="500"/>
              </a:spcBef>
              <a:buClr>
                <a:srgbClr val="2965AB"/>
              </a:buClr>
              <a:buSzPct val="100000"/>
              <a:buNone/>
            </a:pPr>
            <a:endParaRPr lang="en-US" sz="2000" dirty="0"/>
          </a:p>
          <a:p>
            <a:pPr marL="457200" lvl="1" indent="0">
              <a:lnSpc>
                <a:spcPct val="100000"/>
              </a:lnSpc>
              <a:buClr>
                <a:srgbClr val="2965AB"/>
              </a:buClr>
              <a:buSzPct val="100000"/>
              <a:buNone/>
            </a:pPr>
            <a:endParaRPr lang="en-US" sz="2000" dirty="0"/>
          </a:p>
        </p:txBody>
      </p:sp>
      <p:sp>
        <p:nvSpPr>
          <p:cNvPr id="2" name="TextBox 1"/>
          <p:cNvSpPr txBox="1"/>
          <p:nvPr/>
        </p:nvSpPr>
        <p:spPr>
          <a:xfrm>
            <a:off x="7320136" y="2348880"/>
            <a:ext cx="4871864" cy="646331"/>
          </a:xfrm>
          <a:prstGeom prst="rect">
            <a:avLst/>
          </a:prstGeom>
          <a:noFill/>
        </p:spPr>
        <p:txBody>
          <a:bodyPr wrap="square" rtlCol="0">
            <a:spAutoFit/>
          </a:bodyPr>
          <a:lstStyle/>
          <a:p>
            <a:r>
              <a:rPr lang="zh-CN" altLang="en-US" dirty="0"/>
              <a:t>结论：我们对长度的感知，比对面积的感知要敏感些。</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1"/>
          <p:cNvSpPr txBox="1"/>
          <p:nvPr/>
        </p:nvSpPr>
        <p:spPr>
          <a:xfrm>
            <a:off x="479376" y="116632"/>
            <a:ext cx="4868117" cy="529569"/>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kumimoji="1" lang="zh-CN" altLang="en-US" b="1" dirty="0">
                <a:solidFill>
                  <a:srgbClr val="2965AB"/>
                </a:solidFill>
                <a:sym typeface="+mn-ea"/>
              </a:rPr>
              <a:t>视觉感知</a:t>
            </a:r>
            <a:endParaRPr kumimoji="1" lang="zh-CN" altLang="en-US" b="1" dirty="0">
              <a:solidFill>
                <a:srgbClr val="2965AB"/>
              </a:solidFill>
            </a:endParaRPr>
          </a:p>
          <a:p>
            <a:pPr marL="0" indent="0">
              <a:lnSpc>
                <a:spcPct val="100000"/>
              </a:lnSpc>
              <a:buNone/>
            </a:pPr>
            <a:endParaRPr kumimoji="1" lang="zh-CN" altLang="en-US" b="1" dirty="0">
              <a:solidFill>
                <a:srgbClr val="2965AB"/>
              </a:solidFill>
            </a:endParaRPr>
          </a:p>
        </p:txBody>
      </p:sp>
      <p:sp>
        <p:nvSpPr>
          <p:cNvPr id="3" name="Rectangle 3"/>
          <p:cNvSpPr txBox="1">
            <a:spLocks noChangeArrowheads="1"/>
          </p:cNvSpPr>
          <p:nvPr/>
        </p:nvSpPr>
        <p:spPr>
          <a:xfrm>
            <a:off x="479376" y="1052736"/>
            <a:ext cx="10099848" cy="57606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lnSpc>
                <a:spcPct val="100000"/>
              </a:lnSpc>
              <a:buClr>
                <a:srgbClr val="2965AB"/>
              </a:buClr>
              <a:buSzPct val="100000"/>
            </a:pPr>
            <a:r>
              <a:rPr lang="zh-CN" altLang="en-US" sz="2000" dirty="0">
                <a:sym typeface="+mn-ea"/>
              </a:rPr>
              <a:t>对于不同的视觉元素，人的感知能力不同</a:t>
            </a:r>
            <a:endParaRPr lang="en-US" sz="2000" dirty="0"/>
          </a:p>
        </p:txBody>
      </p:sp>
      <p:pic>
        <p:nvPicPr>
          <p:cNvPr id="15" name="图片 14"/>
          <p:cNvPicPr>
            <a:picLocks noChangeAspect="1"/>
          </p:cNvPicPr>
          <p:nvPr/>
        </p:nvPicPr>
        <p:blipFill>
          <a:blip r:embed="rId3"/>
          <a:stretch>
            <a:fillRect/>
          </a:stretch>
        </p:blipFill>
        <p:spPr>
          <a:xfrm>
            <a:off x="912970" y="1844823"/>
            <a:ext cx="8869045" cy="4069715"/>
          </a:xfrm>
          <a:prstGeom prst="rect">
            <a:avLst/>
          </a:prstGeom>
        </p:spPr>
      </p:pic>
      <p:sp>
        <p:nvSpPr>
          <p:cNvPr id="2" name="文本框 1"/>
          <p:cNvSpPr txBox="1"/>
          <p:nvPr/>
        </p:nvSpPr>
        <p:spPr>
          <a:xfrm>
            <a:off x="1377950" y="6168390"/>
            <a:ext cx="5391150" cy="368300"/>
          </a:xfrm>
          <a:prstGeom prst="rect">
            <a:avLst/>
          </a:prstGeom>
          <a:noFill/>
        </p:spPr>
        <p:txBody>
          <a:bodyPr wrap="square" rtlCol="0">
            <a:spAutoFit/>
          </a:bodyPr>
          <a:lstStyle/>
          <a:p>
            <a:r>
              <a:rPr lang="en-US" altLang="zh-CN">
                <a:latin typeface="微软雅黑" panose="020B0503020204020204" charset="-122"/>
                <a:ea typeface="微软雅黑" panose="020B0503020204020204" charset="-122"/>
                <a:cs typeface="微软雅黑" panose="020B0503020204020204" charset="-122"/>
              </a:rPr>
              <a:t>Ref</a:t>
            </a:r>
            <a:r>
              <a:rPr lang="zh-CN" altLang="en-US">
                <a:latin typeface="微软雅黑" panose="020B0503020204020204" charset="-122"/>
                <a:ea typeface="微软雅黑" panose="020B0503020204020204" charset="-122"/>
                <a:cs typeface="微软雅黑" panose="020B0503020204020204" charset="-122"/>
              </a:rPr>
              <a:t>：</a:t>
            </a:r>
            <a:r>
              <a:rPr lang="en-US" altLang="zh-CN" dirty="0">
                <a:latin typeface="微软雅黑" panose="020B0503020204020204" charset="-122"/>
                <a:ea typeface="微软雅黑" panose="020B0503020204020204" charset="-122"/>
                <a:cs typeface="微软雅黑" panose="020B0503020204020204" charset="-122"/>
                <a:sym typeface="+mn-ea"/>
              </a:rPr>
              <a:t>Visualization Analysis and Design</a:t>
            </a:r>
            <a:r>
              <a:rPr lang="zh-CN" altLang="en-US" dirty="0">
                <a:latin typeface="微软雅黑" panose="020B0503020204020204" charset="-122"/>
                <a:ea typeface="微软雅黑" panose="020B0503020204020204" charset="-122"/>
                <a:cs typeface="微软雅黑" panose="020B0503020204020204" charset="-122"/>
                <a:sym typeface="+mn-ea"/>
              </a:rPr>
              <a:t>（</a:t>
            </a:r>
            <a:r>
              <a:rPr lang="en-US" altLang="zh-CN" dirty="0">
                <a:latin typeface="微软雅黑" panose="020B0503020204020204" charset="-122"/>
                <a:ea typeface="微软雅黑" panose="020B0503020204020204" charset="-122"/>
                <a:cs typeface="微软雅黑" panose="020B0503020204020204" charset="-122"/>
                <a:sym typeface="+mn-ea"/>
              </a:rPr>
              <a:t>2014</a:t>
            </a:r>
            <a:r>
              <a:rPr lang="zh-CN" altLang="en-US" dirty="0">
                <a:latin typeface="微软雅黑" panose="020B0503020204020204" charset="-122"/>
                <a:ea typeface="微软雅黑" panose="020B0503020204020204" charset="-122"/>
                <a:cs typeface="微软雅黑" panose="020B0503020204020204" charset="-122"/>
                <a:sym typeface="+mn-ea"/>
              </a:rPr>
              <a:t>）</a:t>
            </a:r>
            <a:endParaRPr lang="zh-CN" altLang="en-US">
              <a:latin typeface="微软雅黑" panose="020B0503020204020204" charset="-122"/>
              <a:ea typeface="微软雅黑" panose="020B0503020204020204" charset="-122"/>
              <a:cs typeface="微软雅黑" panose="020B0503020204020204" charset="-122"/>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1"/>
          <p:cNvSpPr txBox="1"/>
          <p:nvPr/>
        </p:nvSpPr>
        <p:spPr>
          <a:xfrm>
            <a:off x="479376" y="116632"/>
            <a:ext cx="4868117" cy="529569"/>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zh-CN" b="1" dirty="0">
                <a:solidFill>
                  <a:srgbClr val="2965AB"/>
                </a:solidFill>
                <a:sym typeface="+mn-ea"/>
              </a:rPr>
              <a:t>数墨比（Data－ink Ratio）</a:t>
            </a:r>
            <a:endParaRPr kumimoji="1" lang="zh-CN" altLang="en-US" b="1" dirty="0">
              <a:solidFill>
                <a:srgbClr val="2965AB"/>
              </a:solidFill>
            </a:endParaRPr>
          </a:p>
          <a:p>
            <a:pPr marL="0" indent="0">
              <a:lnSpc>
                <a:spcPct val="100000"/>
              </a:lnSpc>
              <a:buNone/>
            </a:pPr>
            <a:endParaRPr kumimoji="1" lang="zh-CN" altLang="en-US" b="1" dirty="0">
              <a:solidFill>
                <a:srgbClr val="2965AB"/>
              </a:solidFill>
            </a:endParaRPr>
          </a:p>
        </p:txBody>
      </p:sp>
      <p:sp>
        <p:nvSpPr>
          <p:cNvPr id="3" name="Rectangle 3"/>
          <p:cNvSpPr txBox="1">
            <a:spLocks noChangeArrowheads="1"/>
          </p:cNvSpPr>
          <p:nvPr/>
        </p:nvSpPr>
        <p:spPr>
          <a:xfrm>
            <a:off x="767408" y="836712"/>
            <a:ext cx="9811816" cy="280831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lnSpc>
                <a:spcPct val="100000"/>
              </a:lnSpc>
              <a:buClr>
                <a:srgbClr val="2965AB"/>
              </a:buClr>
              <a:buSzPct val="100000"/>
            </a:pPr>
            <a:r>
              <a:rPr lang="zh-CN" altLang="en-US" sz="2000" dirty="0">
                <a:sym typeface="+mn-ea"/>
              </a:rPr>
              <a:t>数墨比的概念由</a:t>
            </a:r>
            <a:r>
              <a:rPr lang="zh-CN" altLang="en-US" sz="2000" dirty="0"/>
              <a:t>爱德华</a:t>
            </a:r>
            <a:r>
              <a:rPr lang="en-US" altLang="zh-CN" b="1" dirty="0"/>
              <a:t>·</a:t>
            </a:r>
            <a:r>
              <a:rPr lang="zh-CN" altLang="en-US" sz="2000" dirty="0"/>
              <a:t>塔夫特（</a:t>
            </a:r>
            <a:r>
              <a:rPr lang="en-US" altLang="zh-CN" sz="2000" dirty="0">
                <a:sym typeface="+mn-ea"/>
              </a:rPr>
              <a:t>Edward </a:t>
            </a:r>
            <a:r>
              <a:rPr lang="en-US" altLang="zh-CN" sz="2000" dirty="0" err="1">
                <a:sym typeface="+mn-ea"/>
              </a:rPr>
              <a:t>Tufte</a:t>
            </a:r>
            <a:r>
              <a:rPr lang="zh-CN" altLang="en-US" sz="2000" dirty="0">
                <a:sym typeface="+mn-ea"/>
              </a:rPr>
              <a:t>）在</a:t>
            </a:r>
            <a:r>
              <a:rPr lang="en-US" altLang="zh-CN" sz="2000" dirty="0">
                <a:sym typeface="+mn-ea"/>
              </a:rPr>
              <a:t>1983</a:t>
            </a:r>
            <a:r>
              <a:rPr lang="zh-CN" altLang="en-US" sz="2000" dirty="0">
                <a:sym typeface="+mn-ea"/>
              </a:rPr>
              <a:t>年提出，定义如下：</a:t>
            </a:r>
          </a:p>
          <a:p>
            <a:pPr lvl="1">
              <a:lnSpc>
                <a:spcPct val="100000"/>
              </a:lnSpc>
              <a:buClr>
                <a:srgbClr val="2965AB"/>
              </a:buClr>
              <a:buSzPct val="100000"/>
            </a:pPr>
            <a:endParaRPr lang="zh-CN" altLang="en-US" sz="2000" dirty="0">
              <a:sym typeface="+mn-ea"/>
            </a:endParaRPr>
          </a:p>
          <a:p>
            <a:pPr lvl="1">
              <a:lnSpc>
                <a:spcPct val="100000"/>
              </a:lnSpc>
              <a:buClr>
                <a:srgbClr val="2965AB"/>
              </a:buClr>
              <a:buSzPct val="100000"/>
            </a:pPr>
            <a:endParaRPr lang="zh-CN" altLang="en-US" sz="2000" dirty="0">
              <a:sym typeface="+mn-ea"/>
            </a:endParaRPr>
          </a:p>
          <a:p>
            <a:pPr lvl="1">
              <a:lnSpc>
                <a:spcPct val="100000"/>
              </a:lnSpc>
              <a:buClr>
                <a:srgbClr val="2965AB"/>
              </a:buClr>
              <a:buSzPct val="100000"/>
            </a:pPr>
            <a:endParaRPr lang="zh-CN" altLang="en-US" sz="2000" dirty="0">
              <a:sym typeface="+mn-ea"/>
            </a:endParaRPr>
          </a:p>
          <a:p>
            <a:pPr lvl="1">
              <a:lnSpc>
                <a:spcPct val="100000"/>
              </a:lnSpc>
              <a:buClr>
                <a:srgbClr val="2965AB"/>
              </a:buClr>
              <a:buSzPct val="100000"/>
            </a:pPr>
            <a:r>
              <a:rPr lang="zh-CN" altLang="zh-CN" sz="2000" dirty="0"/>
              <a:t>简单地说，数墨比就是，用于数字的笔墨，与用于其它方面的笔墨之比。</a:t>
            </a:r>
            <a:r>
              <a:rPr lang="zh-CN" altLang="en-US" sz="2000" dirty="0">
                <a:sym typeface="+mn-ea"/>
              </a:rPr>
              <a:t>比值越高，数字就越清晰。</a:t>
            </a:r>
            <a:endParaRPr lang="en-US" altLang="zh-CN" sz="2000" dirty="0">
              <a:sym typeface="+mn-ea"/>
            </a:endParaRPr>
          </a:p>
          <a:p>
            <a:pPr lvl="1">
              <a:lnSpc>
                <a:spcPct val="100000"/>
              </a:lnSpc>
              <a:buClr>
                <a:srgbClr val="2965AB"/>
              </a:buClr>
              <a:buSzPct val="100000"/>
            </a:pPr>
            <a:r>
              <a:rPr lang="zh-CN" altLang="en-US" sz="2000" dirty="0"/>
              <a:t>下面哪张图更清晰呢？</a:t>
            </a:r>
            <a:endParaRPr lang="en-US" sz="2000" dirty="0"/>
          </a:p>
        </p:txBody>
      </p:sp>
      <p:graphicFrame>
        <p:nvGraphicFramePr>
          <p:cNvPr id="2" name="对象 1">
            <a:hlinkClick r:id="" action="ppaction://ole?verb=0"/>
          </p:cNvPr>
          <p:cNvGraphicFramePr>
            <a:graphicFrameLocks noChangeAspect="1"/>
          </p:cNvGraphicFramePr>
          <p:nvPr>
            <p:extLst>
              <p:ext uri="{D42A27DB-BD31-4B8C-83A1-F6EECF244321}">
                <p14:modId xmlns:p14="http://schemas.microsoft.com/office/powerpoint/2010/main" val="424343858"/>
              </p:ext>
            </p:extLst>
          </p:nvPr>
        </p:nvGraphicFramePr>
        <p:xfrm>
          <a:off x="1991544" y="1534810"/>
          <a:ext cx="5524500" cy="814070"/>
        </p:xfrm>
        <a:graphic>
          <a:graphicData uri="http://schemas.openxmlformats.org/presentationml/2006/ole">
            <mc:AlternateContent xmlns:mc="http://schemas.openxmlformats.org/markup-compatibility/2006">
              <mc:Choice xmlns:v="urn:schemas-microsoft-com:vml" Requires="v">
                <p:oleObj spid="_x0000_s1092" r:id="rId4" imgW="2844800" imgH="419100" progId="Equation.KSEE3">
                  <p:embed/>
                </p:oleObj>
              </mc:Choice>
              <mc:Fallback>
                <p:oleObj r:id="rId4" imgW="2844800" imgH="419100" progId="Equation.KSEE3">
                  <p:embed/>
                  <p:pic>
                    <p:nvPicPr>
                      <p:cNvPr id="0" name="图片 1024"/>
                      <p:cNvPicPr/>
                      <p:nvPr/>
                    </p:nvPicPr>
                    <p:blipFill>
                      <a:blip r:embed="rId5"/>
                      <a:stretch>
                        <a:fillRect/>
                      </a:stretch>
                    </p:blipFill>
                    <p:spPr>
                      <a:xfrm>
                        <a:off x="1991544" y="1534810"/>
                        <a:ext cx="5524500" cy="814070"/>
                      </a:xfrm>
                      <a:prstGeom prst="rect">
                        <a:avLst/>
                      </a:prstGeom>
                    </p:spPr>
                  </p:pic>
                </p:oleObj>
              </mc:Fallback>
            </mc:AlternateContent>
          </a:graphicData>
        </a:graphic>
      </p:graphicFrame>
      <p:grpSp>
        <p:nvGrpSpPr>
          <p:cNvPr id="6" name="组合 5">
            <a:extLst>
              <a:ext uri="{FF2B5EF4-FFF2-40B4-BE49-F238E27FC236}">
                <a16:creationId xmlns:a16="http://schemas.microsoft.com/office/drawing/2014/main" id="{63E6B93F-FE1D-4D15-98D0-93A0BAED2C53}"/>
              </a:ext>
            </a:extLst>
          </p:cNvPr>
          <p:cNvGrpSpPr/>
          <p:nvPr/>
        </p:nvGrpSpPr>
        <p:grpSpPr>
          <a:xfrm>
            <a:off x="1775520" y="3524036"/>
            <a:ext cx="7613015" cy="3279354"/>
            <a:chOff x="1775520" y="3524036"/>
            <a:chExt cx="7613015" cy="3279354"/>
          </a:xfrm>
        </p:grpSpPr>
        <p:pic>
          <p:nvPicPr>
            <p:cNvPr id="5" name="图片 4"/>
            <p:cNvPicPr>
              <a:picLocks noChangeAspect="1"/>
            </p:cNvPicPr>
            <p:nvPr/>
          </p:nvPicPr>
          <p:blipFill rotWithShape="1">
            <a:blip r:embed="rId6">
              <a:extLst>
                <a:ext uri="{28A0092B-C50C-407E-A947-70E740481C1C}">
                  <a14:useLocalDpi xmlns:a14="http://schemas.microsoft.com/office/drawing/2010/main" val="0"/>
                </a:ext>
              </a:extLst>
            </a:blip>
            <a:srcRect t="7893"/>
            <a:stretch/>
          </p:blipFill>
          <p:spPr>
            <a:xfrm>
              <a:off x="1775520" y="3524036"/>
              <a:ext cx="7613015" cy="3044892"/>
            </a:xfrm>
            <a:prstGeom prst="rect">
              <a:avLst/>
            </a:prstGeom>
          </p:spPr>
        </p:pic>
        <p:sp>
          <p:nvSpPr>
            <p:cNvPr id="11" name="文本框 10"/>
            <p:cNvSpPr txBox="1"/>
            <p:nvPr/>
          </p:nvSpPr>
          <p:spPr>
            <a:xfrm>
              <a:off x="4653280" y="6404610"/>
              <a:ext cx="3797300" cy="398780"/>
            </a:xfrm>
            <a:prstGeom prst="rect">
              <a:avLst/>
            </a:prstGeom>
            <a:noFill/>
          </p:spPr>
          <p:txBody>
            <a:bodyPr wrap="square" rtlCol="0">
              <a:spAutoFit/>
            </a:bodyPr>
            <a:lstStyle/>
            <a:p>
              <a:r>
                <a:rPr lang="zh-CN" altLang="en-US" sz="2000" dirty="0">
                  <a:latin typeface="微软雅黑 Light" panose="020B0502040204020203" pitchFamily="34" charset="-122"/>
                  <a:ea typeface="微软雅黑 Light" panose="020B0502040204020203" pitchFamily="34" charset="-122"/>
                </a:rPr>
                <a:t>数墨比与高数墨比图形的比较</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1"/>
          <p:cNvSpPr txBox="1"/>
          <p:nvPr/>
        </p:nvSpPr>
        <p:spPr>
          <a:xfrm>
            <a:off x="479376" y="116632"/>
            <a:ext cx="4868117" cy="529569"/>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zh-CN" altLang="en-US" b="1" dirty="0">
                <a:solidFill>
                  <a:srgbClr val="2965AB"/>
                </a:solidFill>
                <a:sym typeface="+mn-ea"/>
              </a:rPr>
              <a:t>图表垃圾（</a:t>
            </a:r>
            <a:r>
              <a:rPr lang="en-US" altLang="zh-CN" b="1" dirty="0">
                <a:solidFill>
                  <a:srgbClr val="2965AB"/>
                </a:solidFill>
                <a:sym typeface="+mn-ea"/>
              </a:rPr>
              <a:t>chart Junk</a:t>
            </a:r>
            <a:r>
              <a:rPr lang="zh-CN" altLang="en-US" b="1" dirty="0">
                <a:solidFill>
                  <a:srgbClr val="2965AB"/>
                </a:solidFill>
                <a:sym typeface="+mn-ea"/>
              </a:rPr>
              <a:t>）</a:t>
            </a:r>
            <a:endParaRPr kumimoji="1" lang="zh-CN" altLang="en-US" b="1" dirty="0">
              <a:solidFill>
                <a:srgbClr val="2965AB"/>
              </a:solidFill>
            </a:endParaRPr>
          </a:p>
        </p:txBody>
      </p:sp>
      <p:sp>
        <p:nvSpPr>
          <p:cNvPr id="3" name="Rectangle 3"/>
          <p:cNvSpPr txBox="1">
            <a:spLocks noChangeArrowheads="1"/>
          </p:cNvSpPr>
          <p:nvPr/>
        </p:nvSpPr>
        <p:spPr>
          <a:xfrm>
            <a:off x="498104" y="1052736"/>
            <a:ext cx="10081120" cy="489654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lnSpc>
                <a:spcPct val="100000"/>
              </a:lnSpc>
              <a:buClr>
                <a:srgbClr val="2965AB"/>
              </a:buClr>
              <a:buSzPct val="100000"/>
            </a:pPr>
            <a:r>
              <a:rPr lang="zh-CN" altLang="en-US" sz="2000" dirty="0">
                <a:sym typeface="+mn-ea"/>
              </a:rPr>
              <a:t>就是图表中存在一些</a:t>
            </a:r>
            <a:r>
              <a:rPr lang="zh-CN" altLang="en-US" sz="2000" dirty="0">
                <a:solidFill>
                  <a:srgbClr val="FF0000"/>
                </a:solidFill>
                <a:sym typeface="+mn-ea"/>
              </a:rPr>
              <a:t>没用的元素</a:t>
            </a:r>
            <a:r>
              <a:rPr lang="zh-CN" altLang="en-US" sz="2000" dirty="0">
                <a:sym typeface="+mn-ea"/>
              </a:rPr>
              <a:t>。</a:t>
            </a:r>
            <a:endParaRPr lang="en-US" altLang="zh-CN" sz="2000" dirty="0">
              <a:sym typeface="+mn-ea"/>
            </a:endParaRPr>
          </a:p>
          <a:p>
            <a:pPr lvl="1">
              <a:lnSpc>
                <a:spcPct val="100000"/>
              </a:lnSpc>
              <a:buClr>
                <a:srgbClr val="2965AB"/>
              </a:buClr>
              <a:buSzPct val="100000"/>
            </a:pPr>
            <a:r>
              <a:rPr lang="zh-CN" altLang="en-US" sz="2000" dirty="0">
                <a:sym typeface="+mn-ea"/>
              </a:rPr>
              <a:t>你喜欢下面哪张图呢？</a:t>
            </a:r>
          </a:p>
          <a:p>
            <a:pPr marL="457200" lvl="1" indent="0">
              <a:lnSpc>
                <a:spcPct val="100000"/>
              </a:lnSpc>
              <a:buClr>
                <a:srgbClr val="2965AB"/>
              </a:buClr>
              <a:buSzPct val="100000"/>
              <a:buNone/>
            </a:pPr>
            <a:endParaRPr lang="en-US" sz="2000" dirty="0"/>
          </a:p>
        </p:txBody>
      </p:sp>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9221" y="2060848"/>
            <a:ext cx="8858885" cy="361188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descr="画板 8@10x-100.jp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680" y="0"/>
            <a:ext cx="12269407" cy="6912000"/>
          </a:xfrm>
          <a:prstGeom prst="rect">
            <a:avLst/>
          </a:prstGeom>
        </p:spPr>
      </p:pic>
      <p:sp>
        <p:nvSpPr>
          <p:cNvPr id="3" name="矩形 2"/>
          <p:cNvSpPr/>
          <p:nvPr/>
        </p:nvSpPr>
        <p:spPr>
          <a:xfrm>
            <a:off x="3627215" y="2204864"/>
            <a:ext cx="4937570" cy="646331"/>
          </a:xfrm>
          <a:prstGeom prst="rect">
            <a:avLst/>
          </a:prstGeom>
        </p:spPr>
        <p:txBody>
          <a:bodyPr wrap="none">
            <a:spAutoFit/>
          </a:bodyPr>
          <a:lstStyle/>
          <a:p>
            <a:pPr algn="ctr"/>
            <a:r>
              <a:rPr lang="zh-CN" altLang="en-US" sz="3600" b="1" dirty="0">
                <a:solidFill>
                  <a:schemeClr val="bg1"/>
                </a:solidFill>
                <a:latin typeface="微软雅黑 Light" panose="020B0502040204020203" pitchFamily="34" charset="-122"/>
                <a:ea typeface="微软雅黑 Light" panose="020B0502040204020203" pitchFamily="34" charset="-122"/>
              </a:rPr>
              <a:t>第一章</a:t>
            </a:r>
            <a:r>
              <a:rPr lang="en-US" altLang="zh-CN" sz="3600" b="1" dirty="0">
                <a:solidFill>
                  <a:schemeClr val="bg1"/>
                </a:solidFill>
                <a:latin typeface="微软雅黑 Light" panose="020B0502040204020203" pitchFamily="34" charset="-122"/>
                <a:ea typeface="微软雅黑 Light" panose="020B0502040204020203" pitchFamily="34" charset="-122"/>
              </a:rPr>
              <a:t> </a:t>
            </a:r>
            <a:r>
              <a:rPr sz="3600" b="1" dirty="0">
                <a:solidFill>
                  <a:schemeClr val="bg1"/>
                </a:solidFill>
                <a:latin typeface="微软雅黑 Light" panose="020B0502040204020203" pitchFamily="34" charset="-122"/>
                <a:ea typeface="微软雅黑 Light" panose="020B0502040204020203" pitchFamily="34" charset="-122"/>
              </a:rPr>
              <a:t>数据可视化基础</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1"/>
          <p:cNvSpPr txBox="1"/>
          <p:nvPr/>
        </p:nvSpPr>
        <p:spPr>
          <a:xfrm>
            <a:off x="479376" y="116632"/>
            <a:ext cx="4868117" cy="529569"/>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kumimoji="1" lang="zh-CN" altLang="en-US" b="1" dirty="0">
                <a:solidFill>
                  <a:srgbClr val="2965AB"/>
                </a:solidFill>
              </a:rPr>
              <a:t>格式塔（</a:t>
            </a:r>
            <a:r>
              <a:rPr kumimoji="1" lang="en-US" altLang="zh-CN" b="1" dirty="0">
                <a:solidFill>
                  <a:srgbClr val="2965AB"/>
                </a:solidFill>
              </a:rPr>
              <a:t>Gestalt</a:t>
            </a:r>
            <a:r>
              <a:rPr kumimoji="1" lang="zh-CN" altLang="en-US" b="1" dirty="0">
                <a:solidFill>
                  <a:srgbClr val="2965AB"/>
                </a:solidFill>
              </a:rPr>
              <a:t>）理论</a:t>
            </a:r>
          </a:p>
          <a:p>
            <a:pPr marL="0" indent="0">
              <a:lnSpc>
                <a:spcPct val="100000"/>
              </a:lnSpc>
              <a:buNone/>
            </a:pPr>
            <a:endParaRPr kumimoji="1" lang="zh-CN" altLang="en-US" b="1" dirty="0">
              <a:solidFill>
                <a:srgbClr val="2965AB"/>
              </a:solidFill>
            </a:endParaRPr>
          </a:p>
        </p:txBody>
      </p:sp>
      <p:sp>
        <p:nvSpPr>
          <p:cNvPr id="5" name="Rectangle 3"/>
          <p:cNvSpPr txBox="1">
            <a:spLocks noChangeArrowheads="1"/>
          </p:cNvSpPr>
          <p:nvPr/>
        </p:nvSpPr>
        <p:spPr>
          <a:xfrm>
            <a:off x="498104" y="1052736"/>
            <a:ext cx="10081120" cy="489654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lnSpc>
                <a:spcPct val="100000"/>
              </a:lnSpc>
              <a:buClr>
                <a:srgbClr val="2965AB"/>
              </a:buClr>
              <a:buSzPct val="100000"/>
            </a:pPr>
            <a:r>
              <a:rPr lang="zh-CN" altLang="zh-CN" sz="2000" dirty="0"/>
              <a:t>要注意，</a:t>
            </a:r>
            <a:r>
              <a:rPr lang="en-US" altLang="zh-CN" sz="2000" dirty="0"/>
              <a:t>Gestalt</a:t>
            </a:r>
            <a:r>
              <a:rPr lang="zh-CN" altLang="zh-CN" sz="2000" dirty="0"/>
              <a:t>不是一个人名，而是一个</a:t>
            </a:r>
            <a:r>
              <a:rPr lang="zh-CN" altLang="en-US" sz="2000" dirty="0"/>
              <a:t>心理学</a:t>
            </a:r>
            <a:r>
              <a:rPr lang="zh-CN" altLang="zh-CN" sz="2000" dirty="0"/>
              <a:t>学派的名</a:t>
            </a:r>
            <a:r>
              <a:rPr lang="zh-CN" altLang="en-US" sz="2000" dirty="0"/>
              <a:t>称</a:t>
            </a:r>
            <a:r>
              <a:rPr lang="zh-CN" altLang="zh-CN" sz="2000" dirty="0"/>
              <a:t>，含义是“整体”</a:t>
            </a:r>
            <a:r>
              <a:rPr lang="zh-CN" altLang="en-US" sz="2000" dirty="0"/>
              <a:t>，强调从整体上去感知事物。</a:t>
            </a:r>
            <a:endParaRPr lang="en-US" altLang="zh-CN" sz="2000" dirty="0"/>
          </a:p>
          <a:p>
            <a:pPr lvl="1">
              <a:lnSpc>
                <a:spcPct val="100000"/>
              </a:lnSpc>
              <a:buClr>
                <a:srgbClr val="2965AB"/>
              </a:buClr>
              <a:buSzPct val="100000"/>
            </a:pPr>
            <a:r>
              <a:rPr lang="zh-CN" altLang="en-US" sz="2000" dirty="0">
                <a:sym typeface="+mn-ea"/>
              </a:rPr>
              <a:t>看下图，乍一看是什么？</a:t>
            </a:r>
            <a:endParaRPr lang="zh-CN" altLang="zh-CN" sz="2000" dirty="0">
              <a:sym typeface="+mn-ea"/>
            </a:endParaRPr>
          </a:p>
          <a:p>
            <a:pPr lvl="1">
              <a:lnSpc>
                <a:spcPct val="100000"/>
              </a:lnSpc>
              <a:buClr>
                <a:srgbClr val="2965AB"/>
              </a:buClr>
              <a:buSzPct val="100000"/>
            </a:pPr>
            <a:endParaRPr lang="zh-CN" altLang="zh-CN" sz="2000" dirty="0">
              <a:sym typeface="+mn-ea"/>
            </a:endParaRPr>
          </a:p>
          <a:p>
            <a:pPr lvl="1">
              <a:lnSpc>
                <a:spcPct val="100000"/>
              </a:lnSpc>
              <a:buClr>
                <a:srgbClr val="2965AB"/>
              </a:buClr>
              <a:buSzPct val="100000"/>
            </a:pPr>
            <a:endParaRPr lang="zh-CN" altLang="zh-CN" sz="2000" dirty="0">
              <a:sym typeface="+mn-ea"/>
            </a:endParaRPr>
          </a:p>
          <a:p>
            <a:pPr lvl="1">
              <a:lnSpc>
                <a:spcPct val="100000"/>
              </a:lnSpc>
              <a:buClr>
                <a:srgbClr val="2965AB"/>
              </a:buClr>
              <a:buSzPct val="100000"/>
            </a:pPr>
            <a:endParaRPr lang="zh-CN" altLang="zh-CN" sz="2000" dirty="0">
              <a:sym typeface="+mn-ea"/>
            </a:endParaRPr>
          </a:p>
          <a:p>
            <a:pPr lvl="1">
              <a:lnSpc>
                <a:spcPct val="100000"/>
              </a:lnSpc>
              <a:buClr>
                <a:srgbClr val="2965AB"/>
              </a:buClr>
              <a:buSzPct val="100000"/>
            </a:pPr>
            <a:endParaRPr lang="zh-CN" altLang="en-US" sz="2000" dirty="0"/>
          </a:p>
        </p:txBody>
      </p:sp>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336" y="2420888"/>
            <a:ext cx="6552728" cy="3881897"/>
          </a:xfrm>
          <a:prstGeom prst="rect">
            <a:avLst/>
          </a:prstGeom>
        </p:spPr>
      </p:pic>
      <p:sp>
        <p:nvSpPr>
          <p:cNvPr id="2" name="TextBox 1"/>
          <p:cNvSpPr txBox="1"/>
          <p:nvPr/>
        </p:nvSpPr>
        <p:spPr>
          <a:xfrm>
            <a:off x="6384032" y="3161507"/>
            <a:ext cx="3240360" cy="2245102"/>
          </a:xfrm>
          <a:prstGeom prst="rect">
            <a:avLst/>
          </a:prstGeom>
          <a:noFill/>
        </p:spPr>
        <p:txBody>
          <a:bodyPr wrap="square" rtlCol="0">
            <a:spAutoFit/>
          </a:bodyPr>
          <a:lstStyle/>
          <a:p>
            <a:pPr>
              <a:lnSpc>
                <a:spcPct val="150000"/>
              </a:lnSpc>
            </a:pPr>
            <a:r>
              <a:rPr lang="zh-CN" altLang="en-US" sz="2400" dirty="0"/>
              <a:t>一棵大树，两只飞鸟</a:t>
            </a:r>
            <a:endParaRPr lang="en-US" altLang="zh-CN" sz="2400" dirty="0"/>
          </a:p>
          <a:p>
            <a:pPr>
              <a:lnSpc>
                <a:spcPct val="150000"/>
              </a:lnSpc>
            </a:pPr>
            <a:r>
              <a:rPr lang="zh-CN" altLang="en-US" sz="2400" dirty="0"/>
              <a:t>仔细看呢，看局部，白色的部分</a:t>
            </a:r>
            <a:endParaRPr lang="en-US" altLang="zh-CN" sz="2400" dirty="0"/>
          </a:p>
          <a:p>
            <a:pPr>
              <a:lnSpc>
                <a:spcPct val="150000"/>
              </a:lnSpc>
            </a:pPr>
            <a:r>
              <a:rPr lang="zh-CN" altLang="en-US" sz="2400" dirty="0"/>
              <a:t>两只狮子，头对头。</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1"/>
          <p:cNvSpPr txBox="1"/>
          <p:nvPr/>
        </p:nvSpPr>
        <p:spPr>
          <a:xfrm>
            <a:off x="479376" y="116632"/>
            <a:ext cx="4868117" cy="529569"/>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kumimoji="1" lang="zh-CN" altLang="en-US" b="1" dirty="0">
                <a:solidFill>
                  <a:srgbClr val="2965AB"/>
                </a:solidFill>
              </a:rPr>
              <a:t>格式塔理论</a:t>
            </a:r>
          </a:p>
          <a:p>
            <a:pPr marL="0" indent="0">
              <a:lnSpc>
                <a:spcPct val="100000"/>
              </a:lnSpc>
              <a:buNone/>
            </a:pPr>
            <a:endParaRPr kumimoji="1" lang="zh-CN" altLang="en-US" b="1" dirty="0">
              <a:solidFill>
                <a:srgbClr val="2965AB"/>
              </a:solidFill>
            </a:endParaRPr>
          </a:p>
        </p:txBody>
      </p:sp>
      <p:sp>
        <p:nvSpPr>
          <p:cNvPr id="5" name="Rectangle 3"/>
          <p:cNvSpPr txBox="1">
            <a:spLocks noChangeArrowheads="1"/>
          </p:cNvSpPr>
          <p:nvPr/>
        </p:nvSpPr>
        <p:spPr>
          <a:xfrm>
            <a:off x="498104" y="1052736"/>
            <a:ext cx="10081120" cy="489654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buClr>
                <a:srgbClr val="2965AB"/>
              </a:buClr>
              <a:buSzPct val="100000"/>
            </a:pPr>
            <a:r>
              <a:rPr lang="zh-CN" altLang="en-US" sz="2000" b="1" dirty="0">
                <a:solidFill>
                  <a:srgbClr val="2965AB"/>
                </a:solidFill>
                <a:sym typeface="+mn-ea"/>
              </a:rPr>
              <a:t>格式塔原理法则</a:t>
            </a:r>
          </a:p>
          <a:p>
            <a:pPr lvl="1">
              <a:lnSpc>
                <a:spcPct val="100000"/>
              </a:lnSpc>
              <a:buClr>
                <a:srgbClr val="2965AB"/>
              </a:buClr>
              <a:buSzPct val="100000"/>
            </a:pPr>
            <a:r>
              <a:rPr lang="zh-CN" altLang="en-US" sz="2000" dirty="0">
                <a:sym typeface="+mn-ea"/>
              </a:rPr>
              <a:t>接近性（proximity）</a:t>
            </a:r>
          </a:p>
          <a:p>
            <a:pPr lvl="1">
              <a:lnSpc>
                <a:spcPct val="100000"/>
              </a:lnSpc>
              <a:buClr>
                <a:srgbClr val="2965AB"/>
              </a:buClr>
              <a:buSzPct val="100000"/>
            </a:pPr>
            <a:r>
              <a:rPr lang="zh-CN" altLang="en-US" sz="2000" dirty="0">
                <a:sym typeface="+mn-ea"/>
              </a:rPr>
              <a:t>相似性（similarity）</a:t>
            </a:r>
            <a:endParaRPr lang="zh-CN" altLang="zh-CN" sz="2000" dirty="0">
              <a:sym typeface="+mn-ea"/>
            </a:endParaRPr>
          </a:p>
          <a:p>
            <a:pPr lvl="1">
              <a:lnSpc>
                <a:spcPct val="100000"/>
              </a:lnSpc>
              <a:buClr>
                <a:srgbClr val="2965AB"/>
              </a:buClr>
              <a:buSzPct val="100000"/>
            </a:pPr>
            <a:r>
              <a:rPr lang="zh-CN" altLang="en-US" sz="2000" dirty="0">
                <a:sym typeface="+mn-ea"/>
              </a:rPr>
              <a:t>连续性（continuity）</a:t>
            </a:r>
            <a:endParaRPr lang="zh-CN" altLang="zh-CN" sz="2000" dirty="0">
              <a:sym typeface="+mn-ea"/>
            </a:endParaRPr>
          </a:p>
          <a:p>
            <a:pPr lvl="1">
              <a:lnSpc>
                <a:spcPct val="100000"/>
              </a:lnSpc>
              <a:buClr>
                <a:srgbClr val="2965AB"/>
              </a:buClr>
              <a:buSzPct val="100000"/>
            </a:pPr>
            <a:r>
              <a:rPr lang="zh-CN" altLang="en-US" sz="2000" dirty="0">
                <a:sym typeface="+mn-ea"/>
              </a:rPr>
              <a:t>闭合性（closure）</a:t>
            </a:r>
            <a:endParaRPr lang="zh-CN" altLang="zh-CN" sz="2000" dirty="0">
              <a:sym typeface="+mn-ea"/>
            </a:endParaRPr>
          </a:p>
          <a:p>
            <a:pPr lvl="1">
              <a:lnSpc>
                <a:spcPct val="100000"/>
              </a:lnSpc>
              <a:buClr>
                <a:srgbClr val="2965AB"/>
              </a:buClr>
              <a:buSzPct val="100000"/>
            </a:pPr>
            <a:r>
              <a:rPr lang="zh-CN" altLang="en-US" sz="2000" dirty="0">
                <a:sym typeface="+mn-ea"/>
              </a:rPr>
              <a:t>简单性（simplicity）</a:t>
            </a:r>
            <a:endParaRPr lang="zh-CN" altLang="en-US" sz="2000"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1"/>
          <p:cNvSpPr txBox="1"/>
          <p:nvPr/>
        </p:nvSpPr>
        <p:spPr>
          <a:xfrm>
            <a:off x="479376" y="116632"/>
            <a:ext cx="4868117" cy="529569"/>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kumimoji="1" lang="zh-CN" altLang="en-US" b="1" dirty="0">
                <a:solidFill>
                  <a:srgbClr val="2965AB"/>
                </a:solidFill>
              </a:rPr>
              <a:t>格式塔理论</a:t>
            </a:r>
          </a:p>
          <a:p>
            <a:pPr marL="0" indent="0">
              <a:lnSpc>
                <a:spcPct val="100000"/>
              </a:lnSpc>
              <a:buNone/>
            </a:pPr>
            <a:endParaRPr kumimoji="1" lang="zh-CN" altLang="en-US" b="1" dirty="0">
              <a:solidFill>
                <a:srgbClr val="2965AB"/>
              </a:solidFill>
            </a:endParaRPr>
          </a:p>
        </p:txBody>
      </p:sp>
      <p:sp>
        <p:nvSpPr>
          <p:cNvPr id="5" name="Rectangle 3"/>
          <p:cNvSpPr txBox="1">
            <a:spLocks noChangeArrowheads="1"/>
          </p:cNvSpPr>
          <p:nvPr/>
        </p:nvSpPr>
        <p:spPr>
          <a:xfrm>
            <a:off x="498104" y="1052736"/>
            <a:ext cx="10081120" cy="489654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buClr>
                <a:srgbClr val="2965AB"/>
              </a:buClr>
              <a:buSzPct val="100000"/>
            </a:pPr>
            <a:r>
              <a:rPr lang="zh-CN" altLang="en-US" sz="2000" b="1" dirty="0">
                <a:solidFill>
                  <a:srgbClr val="2965AB"/>
                </a:solidFill>
                <a:sym typeface="+mn-ea"/>
              </a:rPr>
              <a:t>贴近法则</a:t>
            </a:r>
          </a:p>
          <a:p>
            <a:pPr lvl="1">
              <a:lnSpc>
                <a:spcPct val="100000"/>
              </a:lnSpc>
              <a:buClr>
                <a:srgbClr val="2965AB"/>
              </a:buClr>
              <a:buSzPct val="100000"/>
            </a:pPr>
            <a:r>
              <a:rPr lang="zh-CN" altLang="zh-CN" sz="2000" dirty="0">
                <a:sym typeface="+mn-ea"/>
              </a:rPr>
              <a:t>贴近法则是指</a:t>
            </a:r>
            <a:r>
              <a:rPr lang="zh-CN" altLang="en-US" sz="2000" dirty="0">
                <a:sym typeface="+mn-ea"/>
              </a:rPr>
              <a:t>，</a:t>
            </a:r>
            <a:r>
              <a:rPr lang="zh-CN" altLang="zh-CN" sz="2000" dirty="0">
                <a:sym typeface="+mn-ea"/>
              </a:rPr>
              <a:t>距离较近</a:t>
            </a:r>
            <a:r>
              <a:rPr lang="zh-CN" altLang="en-US" sz="2000" dirty="0">
                <a:sym typeface="+mn-ea"/>
              </a:rPr>
              <a:t>的物体</a:t>
            </a:r>
            <a:r>
              <a:rPr lang="zh-CN" altLang="zh-CN" sz="2000" dirty="0">
                <a:sym typeface="+mn-ea"/>
              </a:rPr>
              <a:t>，人们倾向于归</a:t>
            </a:r>
            <a:r>
              <a:rPr lang="zh-CN" altLang="en-US" sz="2000" dirty="0">
                <a:sym typeface="+mn-ea"/>
              </a:rPr>
              <a:t>为一类，即所谓“物以类聚”</a:t>
            </a:r>
            <a:r>
              <a:rPr lang="zh-CN" altLang="zh-CN" sz="2000" dirty="0">
                <a:sym typeface="+mn-ea"/>
              </a:rPr>
              <a:t>。</a:t>
            </a:r>
          </a:p>
          <a:p>
            <a:pPr marL="457200" lvl="1" indent="0">
              <a:lnSpc>
                <a:spcPct val="100000"/>
              </a:lnSpc>
              <a:buClr>
                <a:srgbClr val="2965AB"/>
              </a:buClr>
              <a:buSzPct val="100000"/>
              <a:buNone/>
            </a:pPr>
            <a:endParaRPr lang="zh-CN" altLang="en-US" sz="2000" dirty="0"/>
          </a:p>
        </p:txBody>
      </p:sp>
      <p:pic>
        <p:nvPicPr>
          <p:cNvPr id="2" name="图片 1"/>
          <p:cNvPicPr>
            <a:picLocks noChangeAspect="1"/>
          </p:cNvPicPr>
          <p:nvPr/>
        </p:nvPicPr>
        <p:blipFill>
          <a:blip r:embed="rId3"/>
          <a:stretch>
            <a:fillRect/>
          </a:stretch>
        </p:blipFill>
        <p:spPr>
          <a:xfrm>
            <a:off x="1154430" y="2714625"/>
            <a:ext cx="5984240" cy="2953385"/>
          </a:xfrm>
          <a:prstGeom prst="rect">
            <a:avLst/>
          </a:prstGeom>
        </p:spPr>
      </p:pic>
      <p:pic>
        <p:nvPicPr>
          <p:cNvPr id="279" name="Google Shape;279;p34"/>
          <p:cNvPicPr preferRelativeResize="0"/>
          <p:nvPr/>
        </p:nvPicPr>
        <p:blipFill>
          <a:blip r:embed="rId4"/>
          <a:stretch>
            <a:fillRect/>
          </a:stretch>
        </p:blipFill>
        <p:spPr>
          <a:xfrm>
            <a:off x="8152130" y="2845435"/>
            <a:ext cx="3206115" cy="26924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1"/>
          <p:cNvSpPr txBox="1"/>
          <p:nvPr/>
        </p:nvSpPr>
        <p:spPr>
          <a:xfrm>
            <a:off x="479376" y="116632"/>
            <a:ext cx="4868117" cy="529569"/>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kumimoji="1" lang="zh-CN" altLang="en-US" b="1" dirty="0">
                <a:solidFill>
                  <a:srgbClr val="2965AB"/>
                </a:solidFill>
              </a:rPr>
              <a:t>格式塔理论</a:t>
            </a:r>
          </a:p>
          <a:p>
            <a:pPr marL="0" indent="0">
              <a:lnSpc>
                <a:spcPct val="100000"/>
              </a:lnSpc>
              <a:buNone/>
            </a:pPr>
            <a:endParaRPr kumimoji="1" lang="zh-CN" altLang="en-US" b="1" dirty="0">
              <a:solidFill>
                <a:srgbClr val="2965AB"/>
              </a:solidFill>
            </a:endParaRPr>
          </a:p>
        </p:txBody>
      </p:sp>
      <p:sp>
        <p:nvSpPr>
          <p:cNvPr id="5" name="Rectangle 3"/>
          <p:cNvSpPr txBox="1">
            <a:spLocks noChangeArrowheads="1"/>
          </p:cNvSpPr>
          <p:nvPr/>
        </p:nvSpPr>
        <p:spPr>
          <a:xfrm>
            <a:off x="498104" y="1052736"/>
            <a:ext cx="10081120" cy="108012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buClr>
                <a:srgbClr val="2965AB"/>
              </a:buClr>
              <a:buSzPct val="100000"/>
            </a:pPr>
            <a:r>
              <a:rPr lang="zh-CN" altLang="en-US" sz="2000" b="1" dirty="0">
                <a:solidFill>
                  <a:srgbClr val="2965AB"/>
                </a:solidFill>
                <a:sym typeface="+mn-ea"/>
              </a:rPr>
              <a:t>相似法则</a:t>
            </a:r>
          </a:p>
          <a:p>
            <a:pPr lvl="1">
              <a:lnSpc>
                <a:spcPct val="100000"/>
              </a:lnSpc>
              <a:buClr>
                <a:srgbClr val="2965AB"/>
              </a:buClr>
              <a:buSzPct val="100000"/>
            </a:pPr>
            <a:r>
              <a:rPr lang="zh-CN" altLang="zh-CN" sz="2000" dirty="0">
                <a:sym typeface="+mn-ea"/>
              </a:rPr>
              <a:t>相似法则是指</a:t>
            </a:r>
            <a:r>
              <a:rPr lang="zh-CN" altLang="en-US" sz="2000" dirty="0">
                <a:sym typeface="+mn-ea"/>
              </a:rPr>
              <a:t>，</a:t>
            </a:r>
            <a:r>
              <a:rPr lang="zh-CN" altLang="zh-CN" sz="2000" dirty="0">
                <a:sym typeface="+mn-ea"/>
              </a:rPr>
              <a:t>人们</a:t>
            </a:r>
            <a:r>
              <a:rPr lang="zh-CN" altLang="en-US" sz="2000" dirty="0">
                <a:sym typeface="+mn-ea"/>
              </a:rPr>
              <a:t>把相似的东西归为一类</a:t>
            </a:r>
            <a:r>
              <a:rPr lang="zh-CN" altLang="zh-CN" sz="2000" dirty="0">
                <a:sym typeface="+mn-ea"/>
              </a:rPr>
              <a:t>，</a:t>
            </a:r>
            <a:r>
              <a:rPr lang="zh-CN" altLang="en-US" sz="2000" dirty="0">
                <a:sym typeface="+mn-ea"/>
              </a:rPr>
              <a:t>而</a:t>
            </a:r>
            <a:r>
              <a:rPr lang="zh-CN" altLang="zh-CN" sz="2000" dirty="0">
                <a:sym typeface="+mn-ea"/>
              </a:rPr>
              <a:t>不管是不是相邻</a:t>
            </a:r>
          </a:p>
          <a:p>
            <a:pPr marL="457200" lvl="1" indent="0">
              <a:lnSpc>
                <a:spcPct val="100000"/>
              </a:lnSpc>
              <a:buClr>
                <a:srgbClr val="2965AB"/>
              </a:buClr>
              <a:buSzPct val="100000"/>
              <a:buNone/>
            </a:pPr>
            <a:endParaRPr lang="zh-CN" altLang="en-US" sz="2000" dirty="0"/>
          </a:p>
        </p:txBody>
      </p:sp>
      <p:pic>
        <p:nvPicPr>
          <p:cNvPr id="3" name="图片 2"/>
          <p:cNvPicPr>
            <a:picLocks noChangeAspect="1"/>
          </p:cNvPicPr>
          <p:nvPr/>
        </p:nvPicPr>
        <p:blipFill>
          <a:blip r:embed="rId3"/>
          <a:stretch>
            <a:fillRect/>
          </a:stretch>
        </p:blipFill>
        <p:spPr>
          <a:xfrm>
            <a:off x="1607343" y="2276872"/>
            <a:ext cx="3740150" cy="3596005"/>
          </a:xfrm>
          <a:prstGeom prst="rect">
            <a:avLst/>
          </a:prstGeom>
        </p:spPr>
      </p:pic>
      <p:sp>
        <p:nvSpPr>
          <p:cNvPr id="2" name="TextBox 1"/>
          <p:cNvSpPr txBox="1"/>
          <p:nvPr/>
        </p:nvSpPr>
        <p:spPr>
          <a:xfrm>
            <a:off x="5807968" y="2924944"/>
            <a:ext cx="4771256" cy="707886"/>
          </a:xfrm>
          <a:prstGeom prst="rect">
            <a:avLst/>
          </a:prstGeom>
          <a:noFill/>
        </p:spPr>
        <p:txBody>
          <a:bodyPr wrap="square" rtlCol="0">
            <a:spAutoFit/>
          </a:bodyPr>
          <a:lstStyle/>
          <a:p>
            <a:r>
              <a:rPr lang="zh-CN" altLang="en-US" sz="2000" dirty="0"/>
              <a:t>你看到了什么</a:t>
            </a:r>
            <a:endParaRPr lang="en-US" altLang="zh-CN" sz="2000" dirty="0"/>
          </a:p>
          <a:p>
            <a:r>
              <a:rPr lang="zh-CN" altLang="en-US" sz="2000" dirty="0"/>
              <a:t>三种颜色的点，黄色、绿色、蓝紫色。</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1"/>
          <p:cNvSpPr txBox="1"/>
          <p:nvPr/>
        </p:nvSpPr>
        <p:spPr>
          <a:xfrm>
            <a:off x="479376" y="116632"/>
            <a:ext cx="4868117" cy="529569"/>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kumimoji="1" lang="zh-CN" altLang="en-US" b="1" dirty="0">
                <a:solidFill>
                  <a:srgbClr val="2965AB"/>
                </a:solidFill>
              </a:rPr>
              <a:t>格式塔理论</a:t>
            </a:r>
          </a:p>
          <a:p>
            <a:pPr marL="0" indent="0">
              <a:lnSpc>
                <a:spcPct val="100000"/>
              </a:lnSpc>
              <a:buNone/>
            </a:pPr>
            <a:endParaRPr kumimoji="1" lang="zh-CN" altLang="en-US" b="1" dirty="0">
              <a:solidFill>
                <a:srgbClr val="2965AB"/>
              </a:solidFill>
            </a:endParaRPr>
          </a:p>
        </p:txBody>
      </p:sp>
      <p:sp>
        <p:nvSpPr>
          <p:cNvPr id="5" name="Rectangle 3"/>
          <p:cNvSpPr txBox="1">
            <a:spLocks noChangeArrowheads="1"/>
          </p:cNvSpPr>
          <p:nvPr/>
        </p:nvSpPr>
        <p:spPr>
          <a:xfrm>
            <a:off x="498104" y="1052736"/>
            <a:ext cx="10081120" cy="136815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buClr>
                <a:srgbClr val="2965AB"/>
              </a:buClr>
              <a:buSzPct val="100000"/>
            </a:pPr>
            <a:r>
              <a:rPr lang="zh-CN" altLang="en-US" sz="2000" b="1" dirty="0">
                <a:solidFill>
                  <a:srgbClr val="2965AB"/>
                </a:solidFill>
                <a:sym typeface="+mn-ea"/>
              </a:rPr>
              <a:t>连续法则</a:t>
            </a:r>
          </a:p>
          <a:p>
            <a:pPr lvl="1">
              <a:lnSpc>
                <a:spcPct val="100000"/>
              </a:lnSpc>
              <a:buClr>
                <a:srgbClr val="2965AB"/>
              </a:buClr>
              <a:buSzPct val="100000"/>
            </a:pPr>
            <a:r>
              <a:rPr lang="zh-CN" altLang="zh-CN" sz="2000" dirty="0">
                <a:sym typeface="+mn-ea"/>
              </a:rPr>
              <a:t>连续法则是指</a:t>
            </a:r>
            <a:r>
              <a:rPr lang="zh-CN" altLang="en-US" sz="2000" dirty="0">
                <a:sym typeface="+mn-ea"/>
              </a:rPr>
              <a:t>，人们倾向于把</a:t>
            </a:r>
            <a:r>
              <a:rPr lang="zh-CN" altLang="zh-CN" sz="2000" dirty="0">
                <a:sym typeface="+mn-ea"/>
              </a:rPr>
              <a:t>连续不断的物体视为</a:t>
            </a:r>
            <a:r>
              <a:rPr lang="zh-CN" altLang="en-US" sz="2000" dirty="0">
                <a:sym typeface="+mn-ea"/>
              </a:rPr>
              <a:t>一类</a:t>
            </a:r>
            <a:r>
              <a:rPr lang="zh-CN" altLang="zh-CN" sz="2000" dirty="0">
                <a:sym typeface="+mn-ea"/>
              </a:rPr>
              <a:t>。</a:t>
            </a:r>
            <a:endParaRPr lang="en-US" altLang="zh-CN" sz="2000" dirty="0">
              <a:sym typeface="+mn-ea"/>
            </a:endParaRPr>
          </a:p>
          <a:p>
            <a:pPr lvl="1">
              <a:lnSpc>
                <a:spcPct val="100000"/>
              </a:lnSpc>
              <a:buClr>
                <a:srgbClr val="2965AB"/>
              </a:buClr>
              <a:buSzPct val="100000"/>
            </a:pPr>
            <a:r>
              <a:rPr lang="zh-CN" altLang="en-US" sz="2000" dirty="0">
                <a:sym typeface="+mn-ea"/>
              </a:rPr>
              <a:t>看图：这是哪两条线呢？</a:t>
            </a:r>
            <a:endParaRPr lang="zh-CN" altLang="zh-CN" sz="2000" dirty="0">
              <a:sym typeface="+mn-ea"/>
            </a:endParaRPr>
          </a:p>
          <a:p>
            <a:pPr marL="457200" lvl="1" indent="0">
              <a:lnSpc>
                <a:spcPct val="100000"/>
              </a:lnSpc>
              <a:buClr>
                <a:srgbClr val="2965AB"/>
              </a:buClr>
              <a:buSzPct val="100000"/>
              <a:buNone/>
            </a:pPr>
            <a:endParaRPr lang="zh-CN" altLang="en-US" sz="2000" dirty="0"/>
          </a:p>
        </p:txBody>
      </p:sp>
      <p:pic>
        <p:nvPicPr>
          <p:cNvPr id="2" name="图片 1"/>
          <p:cNvPicPr>
            <a:picLocks noChangeAspect="1"/>
          </p:cNvPicPr>
          <p:nvPr/>
        </p:nvPicPr>
        <p:blipFill rotWithShape="1">
          <a:blip r:embed="rId3"/>
          <a:srcRect r="46986"/>
          <a:stretch/>
        </p:blipFill>
        <p:spPr>
          <a:xfrm>
            <a:off x="1925893" y="2564271"/>
            <a:ext cx="1975081" cy="1824990"/>
          </a:xfrm>
          <a:prstGeom prst="rect">
            <a:avLst/>
          </a:prstGeom>
        </p:spPr>
      </p:pic>
      <p:pic>
        <p:nvPicPr>
          <p:cNvPr id="8" name="图片 7"/>
          <p:cNvPicPr>
            <a:picLocks noChangeAspect="1"/>
          </p:cNvPicPr>
          <p:nvPr/>
        </p:nvPicPr>
        <p:blipFill rotWithShape="1">
          <a:blip r:embed="rId3"/>
          <a:srcRect l="50000"/>
          <a:stretch/>
        </p:blipFill>
        <p:spPr>
          <a:xfrm>
            <a:off x="5926930" y="2587121"/>
            <a:ext cx="1862773" cy="182499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1"/>
          <p:cNvSpPr txBox="1"/>
          <p:nvPr/>
        </p:nvSpPr>
        <p:spPr>
          <a:xfrm>
            <a:off x="479376" y="116632"/>
            <a:ext cx="4868117" cy="529569"/>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kumimoji="1" lang="zh-CN" altLang="en-US" b="1" dirty="0">
                <a:solidFill>
                  <a:srgbClr val="2965AB"/>
                </a:solidFill>
              </a:rPr>
              <a:t>格式塔理论</a:t>
            </a:r>
          </a:p>
          <a:p>
            <a:pPr marL="0" indent="0">
              <a:lnSpc>
                <a:spcPct val="100000"/>
              </a:lnSpc>
              <a:buNone/>
            </a:pPr>
            <a:endParaRPr kumimoji="1" lang="zh-CN" altLang="en-US" b="1" dirty="0">
              <a:solidFill>
                <a:srgbClr val="2965AB"/>
              </a:solidFill>
            </a:endParaRPr>
          </a:p>
        </p:txBody>
      </p:sp>
      <p:sp>
        <p:nvSpPr>
          <p:cNvPr id="5" name="Rectangle 3"/>
          <p:cNvSpPr txBox="1">
            <a:spLocks noChangeArrowheads="1"/>
          </p:cNvSpPr>
          <p:nvPr/>
        </p:nvSpPr>
        <p:spPr>
          <a:xfrm>
            <a:off x="498104" y="1052736"/>
            <a:ext cx="10081120" cy="115212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buClr>
                <a:srgbClr val="2965AB"/>
              </a:buClr>
              <a:buSzPct val="100000"/>
            </a:pPr>
            <a:r>
              <a:rPr lang="zh-CN" altLang="en-US" sz="2000" b="1" dirty="0">
                <a:solidFill>
                  <a:srgbClr val="2965AB"/>
                </a:solidFill>
                <a:sym typeface="+mn-ea"/>
              </a:rPr>
              <a:t>闭合法则</a:t>
            </a:r>
          </a:p>
          <a:p>
            <a:pPr lvl="1">
              <a:lnSpc>
                <a:spcPct val="100000"/>
              </a:lnSpc>
              <a:buClr>
                <a:srgbClr val="2965AB"/>
              </a:buClr>
              <a:buSzPct val="100000"/>
            </a:pPr>
            <a:r>
              <a:rPr lang="zh-CN" altLang="zh-CN" sz="2000" dirty="0">
                <a:sym typeface="+mn-ea"/>
              </a:rPr>
              <a:t>闭合法则是指在某些</a:t>
            </a:r>
            <a:r>
              <a:rPr lang="zh-CN" altLang="en-US" sz="2000" dirty="0">
                <a:sym typeface="+mn-ea"/>
              </a:rPr>
              <a:t>情况下</a:t>
            </a:r>
            <a:r>
              <a:rPr lang="zh-CN" altLang="zh-CN" sz="2000" dirty="0">
                <a:sym typeface="+mn-ea"/>
              </a:rPr>
              <a:t>，物体本身</a:t>
            </a:r>
            <a:r>
              <a:rPr lang="zh-CN" altLang="en-US" sz="2000" dirty="0">
                <a:sym typeface="+mn-ea"/>
              </a:rPr>
              <a:t>并</a:t>
            </a:r>
            <a:r>
              <a:rPr lang="zh-CN" altLang="zh-CN" sz="2000" dirty="0">
                <a:sym typeface="+mn-ea"/>
              </a:rPr>
              <a:t>不完整或者</a:t>
            </a:r>
            <a:r>
              <a:rPr lang="zh-CN" altLang="en-US" sz="2000" dirty="0">
                <a:sym typeface="+mn-ea"/>
              </a:rPr>
              <a:t>说</a:t>
            </a:r>
            <a:r>
              <a:rPr lang="zh-CN" altLang="zh-CN" sz="2000" dirty="0">
                <a:sym typeface="+mn-ea"/>
              </a:rPr>
              <a:t>不闭合</a:t>
            </a:r>
            <a:r>
              <a:rPr lang="zh-CN" altLang="en-US" sz="2000" dirty="0">
                <a:sym typeface="+mn-ea"/>
              </a:rPr>
              <a:t>，但我们倾向于看成是闭合的。</a:t>
            </a:r>
            <a:endParaRPr lang="zh-CN" altLang="en-US" sz="2000" dirty="0"/>
          </a:p>
        </p:txBody>
      </p:sp>
      <p:pic>
        <p:nvPicPr>
          <p:cNvPr id="2" name="图片 1"/>
          <p:cNvPicPr>
            <a:picLocks noChangeAspect="1"/>
          </p:cNvPicPr>
          <p:nvPr/>
        </p:nvPicPr>
        <p:blipFill>
          <a:blip r:embed="rId3"/>
          <a:stretch>
            <a:fillRect/>
          </a:stretch>
        </p:blipFill>
        <p:spPr>
          <a:xfrm>
            <a:off x="2544445" y="2674620"/>
            <a:ext cx="1761490" cy="1652270"/>
          </a:xfrm>
          <a:prstGeom prst="rect">
            <a:avLst/>
          </a:prstGeom>
        </p:spPr>
      </p:pic>
      <p:pic>
        <p:nvPicPr>
          <p:cNvPr id="297" name="Google Shape;297;p36"/>
          <p:cNvPicPr preferRelativeResize="0"/>
          <p:nvPr/>
        </p:nvPicPr>
        <p:blipFill>
          <a:blip r:embed="rId4"/>
          <a:stretch>
            <a:fillRect/>
          </a:stretch>
        </p:blipFill>
        <p:spPr>
          <a:xfrm>
            <a:off x="6440516" y="2395421"/>
            <a:ext cx="2397450" cy="3554224"/>
          </a:xfrm>
          <a:prstGeom prst="rect">
            <a:avLst/>
          </a:prstGeom>
          <a:noFill/>
          <a:ln>
            <a:noFill/>
          </a:ln>
        </p:spPr>
      </p:pic>
      <p:sp>
        <p:nvSpPr>
          <p:cNvPr id="3" name="TextBox 2"/>
          <p:cNvSpPr txBox="1"/>
          <p:nvPr/>
        </p:nvSpPr>
        <p:spPr>
          <a:xfrm>
            <a:off x="1127448" y="4653136"/>
            <a:ext cx="4220045" cy="707886"/>
          </a:xfrm>
          <a:prstGeom prst="rect">
            <a:avLst/>
          </a:prstGeom>
          <a:noFill/>
        </p:spPr>
        <p:txBody>
          <a:bodyPr wrap="square" rtlCol="0">
            <a:spAutoFit/>
          </a:bodyPr>
          <a:lstStyle/>
          <a:p>
            <a:r>
              <a:rPr lang="zh-CN" altLang="en-US" sz="2000" dirty="0"/>
              <a:t>这是什么品牌？</a:t>
            </a:r>
            <a:endParaRPr lang="en-US" altLang="zh-CN" sz="2000" dirty="0"/>
          </a:p>
          <a:p>
            <a:r>
              <a:rPr lang="zh-CN" altLang="en-US" sz="2000" dirty="0"/>
              <a:t>是小米么？</a:t>
            </a:r>
          </a:p>
        </p:txBody>
      </p:sp>
      <p:sp>
        <p:nvSpPr>
          <p:cNvPr id="6" name="TextBox 5"/>
          <p:cNvSpPr txBox="1"/>
          <p:nvPr/>
        </p:nvSpPr>
        <p:spPr>
          <a:xfrm>
            <a:off x="9480376" y="2564904"/>
            <a:ext cx="2520280" cy="923330"/>
          </a:xfrm>
          <a:prstGeom prst="rect">
            <a:avLst/>
          </a:prstGeom>
          <a:noFill/>
        </p:spPr>
        <p:txBody>
          <a:bodyPr wrap="square" rtlCol="0">
            <a:spAutoFit/>
          </a:bodyPr>
          <a:lstStyle/>
          <a:p>
            <a:r>
              <a:rPr lang="zh-CN" altLang="en-US" dirty="0"/>
              <a:t>这是什么动物？是大熊猫么</a:t>
            </a:r>
            <a:endParaRPr lang="en-US" altLang="zh-CN" dirty="0"/>
          </a:p>
          <a:p>
            <a:r>
              <a:rPr lang="zh-CN" altLang="en-US" dirty="0"/>
              <a:t>虽然头顶并没有闭合。</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9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1"/>
          <p:cNvSpPr txBox="1"/>
          <p:nvPr/>
        </p:nvSpPr>
        <p:spPr>
          <a:xfrm>
            <a:off x="479376" y="116632"/>
            <a:ext cx="4868117" cy="529569"/>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kumimoji="1" lang="zh-CN" altLang="en-US" b="1" dirty="0">
                <a:solidFill>
                  <a:srgbClr val="2965AB"/>
                </a:solidFill>
              </a:rPr>
              <a:t>格式塔理论</a:t>
            </a:r>
          </a:p>
          <a:p>
            <a:pPr marL="0" indent="0">
              <a:lnSpc>
                <a:spcPct val="100000"/>
              </a:lnSpc>
              <a:buNone/>
            </a:pPr>
            <a:endParaRPr kumimoji="1" lang="zh-CN" altLang="en-US" b="1" dirty="0">
              <a:solidFill>
                <a:srgbClr val="2965AB"/>
              </a:solidFill>
            </a:endParaRPr>
          </a:p>
        </p:txBody>
      </p:sp>
      <p:sp>
        <p:nvSpPr>
          <p:cNvPr id="5" name="Rectangle 3"/>
          <p:cNvSpPr txBox="1">
            <a:spLocks noChangeArrowheads="1"/>
          </p:cNvSpPr>
          <p:nvPr/>
        </p:nvSpPr>
        <p:spPr>
          <a:xfrm>
            <a:off x="498104" y="1052736"/>
            <a:ext cx="10081120" cy="86409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buClr>
                <a:srgbClr val="2965AB"/>
              </a:buClr>
              <a:buSzPct val="100000"/>
            </a:pPr>
            <a:r>
              <a:rPr lang="zh-CN" sz="2000" b="1" dirty="0">
                <a:solidFill>
                  <a:srgbClr val="2965AB"/>
                </a:solidFill>
                <a:latin typeface="微软雅黑" panose="020B0503020204020204" charset="-122"/>
                <a:ea typeface="微软雅黑" panose="020B0503020204020204" charset="-122"/>
                <a:sym typeface="+mn-ea"/>
              </a:rPr>
              <a:t>简单性法则</a:t>
            </a:r>
            <a:endParaRPr lang="zh-CN" altLang="en-US" sz="2000" b="1" dirty="0">
              <a:solidFill>
                <a:srgbClr val="2965AB"/>
              </a:solidFill>
              <a:sym typeface="+mn-ea"/>
            </a:endParaRPr>
          </a:p>
          <a:p>
            <a:pPr lvl="1">
              <a:lnSpc>
                <a:spcPct val="100000"/>
              </a:lnSpc>
              <a:buClr>
                <a:srgbClr val="2965AB"/>
              </a:buClr>
              <a:buSzPct val="100000"/>
            </a:pPr>
            <a:r>
              <a:rPr lang="zh-CN" sz="2000" dirty="0">
                <a:solidFill>
                  <a:schemeClr val="dk1"/>
                </a:solidFill>
                <a:latin typeface="微软雅黑" panose="020B0503020204020204" charset="-122"/>
                <a:ea typeface="微软雅黑" panose="020B0503020204020204" charset="-122"/>
                <a:sym typeface="+mn-ea"/>
              </a:rPr>
              <a:t>简单性法则是指，</a:t>
            </a:r>
            <a:r>
              <a:rPr lang="zh-CN" altLang="en-US" sz="2000" dirty="0">
                <a:solidFill>
                  <a:schemeClr val="dk1"/>
                </a:solidFill>
                <a:latin typeface="微软雅黑" panose="020B0503020204020204" charset="-122"/>
                <a:ea typeface="微软雅黑" panose="020B0503020204020204" charset="-122"/>
                <a:sym typeface="+mn-ea"/>
              </a:rPr>
              <a:t>人们</a:t>
            </a:r>
            <a:r>
              <a:rPr lang="zh-CN" sz="2000" dirty="0">
                <a:solidFill>
                  <a:schemeClr val="dk1"/>
                </a:solidFill>
                <a:latin typeface="微软雅黑" panose="020B0503020204020204" charset="-122"/>
                <a:ea typeface="微软雅黑" panose="020B0503020204020204" charset="-122"/>
                <a:sym typeface="+mn-ea"/>
              </a:rPr>
              <a:t>通常将复杂含糊的图形看做是简单有规则的图像</a:t>
            </a:r>
            <a:r>
              <a:rPr lang="zh-CN" altLang="zh-CN" sz="2000" dirty="0">
                <a:sym typeface="+mn-ea"/>
              </a:rPr>
              <a:t>。</a:t>
            </a:r>
          </a:p>
          <a:p>
            <a:pPr marL="457200" lvl="1" indent="0">
              <a:lnSpc>
                <a:spcPct val="100000"/>
              </a:lnSpc>
              <a:buClr>
                <a:srgbClr val="2965AB"/>
              </a:buClr>
              <a:buSzPct val="100000"/>
              <a:buNone/>
            </a:pPr>
            <a:endParaRPr lang="zh-CN" altLang="en-US" sz="2000" dirty="0"/>
          </a:p>
        </p:txBody>
      </p:sp>
      <p:pic>
        <p:nvPicPr>
          <p:cNvPr id="314" name="Google Shape;314;p38"/>
          <p:cNvPicPr preferRelativeResize="0"/>
          <p:nvPr/>
        </p:nvPicPr>
        <p:blipFill rotWithShape="1">
          <a:blip r:embed="rId3"/>
          <a:srcRect r="51600"/>
          <a:stretch/>
        </p:blipFill>
        <p:spPr>
          <a:xfrm>
            <a:off x="839416" y="2655247"/>
            <a:ext cx="3454737" cy="2879700"/>
          </a:xfrm>
          <a:prstGeom prst="rect">
            <a:avLst/>
          </a:prstGeom>
          <a:noFill/>
          <a:ln>
            <a:noFill/>
          </a:ln>
        </p:spPr>
      </p:pic>
      <p:pic>
        <p:nvPicPr>
          <p:cNvPr id="6" name="Google Shape;314;p38"/>
          <p:cNvPicPr preferRelativeResize="0"/>
          <p:nvPr/>
        </p:nvPicPr>
        <p:blipFill rotWithShape="1">
          <a:blip r:embed="rId3"/>
          <a:srcRect l="50000"/>
          <a:stretch/>
        </p:blipFill>
        <p:spPr>
          <a:xfrm>
            <a:off x="7608168" y="2492896"/>
            <a:ext cx="3568925" cy="2879700"/>
          </a:xfrm>
          <a:prstGeom prst="rect">
            <a:avLst/>
          </a:prstGeom>
          <a:noFill/>
          <a:ln>
            <a:noFill/>
          </a:ln>
        </p:spPr>
      </p:pic>
      <p:sp>
        <p:nvSpPr>
          <p:cNvPr id="2" name="TextBox 1"/>
          <p:cNvSpPr txBox="1"/>
          <p:nvPr/>
        </p:nvSpPr>
        <p:spPr>
          <a:xfrm>
            <a:off x="4871864" y="2996952"/>
            <a:ext cx="2232248" cy="369332"/>
          </a:xfrm>
          <a:prstGeom prst="rect">
            <a:avLst/>
          </a:prstGeom>
          <a:noFill/>
        </p:spPr>
        <p:txBody>
          <a:bodyPr wrap="square" rtlCol="0">
            <a:spAutoFit/>
          </a:bodyPr>
          <a:lstStyle/>
          <a:p>
            <a:r>
              <a:rPr lang="zh-CN" altLang="en-US" dirty="0"/>
              <a:t>你看见了神马？</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txBox="1"/>
          <p:nvPr/>
        </p:nvSpPr>
        <p:spPr>
          <a:xfrm>
            <a:off x="479376" y="188640"/>
            <a:ext cx="4868117" cy="529569"/>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kumimoji="1" lang="zh-CN" altLang="en-US" b="1" dirty="0">
                <a:solidFill>
                  <a:srgbClr val="2965AB"/>
                </a:solidFill>
              </a:rPr>
              <a:t>目录</a:t>
            </a:r>
          </a:p>
        </p:txBody>
      </p:sp>
      <p:sp>
        <p:nvSpPr>
          <p:cNvPr id="3" name="Rectangle 3"/>
          <p:cNvSpPr txBox="1">
            <a:spLocks noChangeArrowheads="1"/>
          </p:cNvSpPr>
          <p:nvPr/>
        </p:nvSpPr>
        <p:spPr>
          <a:xfrm>
            <a:off x="479376" y="1412776"/>
            <a:ext cx="10081120" cy="309634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buClr>
                <a:srgbClr val="2965AB"/>
              </a:buClr>
              <a:buSzPct val="100000"/>
            </a:pPr>
            <a:r>
              <a:rPr lang="zh-CN" altLang="en-US" sz="2400" b="1" dirty="0">
                <a:solidFill>
                  <a:srgbClr val="2965AB">
                    <a:alpha val="40000"/>
                  </a:srgbClr>
                </a:solidFill>
              </a:rPr>
              <a:t>数据可视化初探</a:t>
            </a:r>
            <a:endParaRPr lang="zh-CN" altLang="en-US" sz="2400" b="1" dirty="0">
              <a:solidFill>
                <a:srgbClr val="2965AB"/>
              </a:solidFill>
            </a:endParaRPr>
          </a:p>
          <a:p>
            <a:pPr>
              <a:lnSpc>
                <a:spcPct val="150000"/>
              </a:lnSpc>
              <a:buClr>
                <a:srgbClr val="2965AB"/>
              </a:buClr>
              <a:buSzPct val="100000"/>
            </a:pPr>
            <a:r>
              <a:rPr lang="zh-CN" altLang="en-US" sz="2400" b="1" dirty="0">
                <a:solidFill>
                  <a:srgbClr val="2965AB">
                    <a:alpha val="40000"/>
                  </a:srgbClr>
                </a:solidFill>
              </a:rPr>
              <a:t>数据基础</a:t>
            </a:r>
          </a:p>
          <a:p>
            <a:pPr>
              <a:lnSpc>
                <a:spcPct val="150000"/>
              </a:lnSpc>
              <a:buClr>
                <a:srgbClr val="2965AB"/>
              </a:buClr>
              <a:buSzPct val="100000"/>
            </a:pPr>
            <a:r>
              <a:rPr lang="zh-CN" altLang="en-US" sz="2400" b="1" dirty="0">
                <a:solidFill>
                  <a:srgbClr val="2965AB">
                    <a:alpha val="40000"/>
                  </a:srgbClr>
                </a:solidFill>
              </a:rPr>
              <a:t>可视化图表类型</a:t>
            </a:r>
          </a:p>
          <a:p>
            <a:pPr>
              <a:lnSpc>
                <a:spcPct val="150000"/>
              </a:lnSpc>
              <a:buClr>
                <a:srgbClr val="2965AB"/>
              </a:buClr>
              <a:buSzPct val="100000"/>
            </a:pPr>
            <a:r>
              <a:rPr lang="zh-CN" altLang="en-US" sz="2400" b="1" dirty="0">
                <a:solidFill>
                  <a:srgbClr val="2965AB">
                    <a:alpha val="40000"/>
                  </a:srgbClr>
                </a:solidFill>
              </a:rPr>
              <a:t>视觉编码和视觉</a:t>
            </a:r>
            <a:r>
              <a:rPr lang="zh-CN" altLang="en-US" sz="2400" b="1" dirty="0">
                <a:solidFill>
                  <a:srgbClr val="2965AB">
                    <a:alpha val="40000"/>
                  </a:srgbClr>
                </a:solidFill>
                <a:sym typeface="+mn-ea"/>
              </a:rPr>
              <a:t>感知</a:t>
            </a:r>
            <a:endParaRPr lang="zh-CN" altLang="en-US" sz="2400" b="1" dirty="0">
              <a:solidFill>
                <a:srgbClr val="2965AB">
                  <a:alpha val="40000"/>
                </a:srgbClr>
              </a:solidFill>
            </a:endParaRPr>
          </a:p>
          <a:p>
            <a:pPr>
              <a:lnSpc>
                <a:spcPct val="150000"/>
              </a:lnSpc>
              <a:buClr>
                <a:srgbClr val="2965AB"/>
              </a:buClr>
              <a:buSzPct val="100000"/>
            </a:pPr>
            <a:r>
              <a:rPr lang="zh-CN" altLang="en-US" sz="2400" b="1" dirty="0">
                <a:solidFill>
                  <a:srgbClr val="2965AB"/>
                </a:solidFill>
              </a:rPr>
              <a:t>可视化工具</a:t>
            </a:r>
            <a:endParaRPr lang="en-US" altLang="zh-CN" sz="2400" b="1" dirty="0">
              <a:solidFill>
                <a:srgbClr val="2965AB"/>
              </a:solidFill>
            </a:endParaRPr>
          </a:p>
          <a:p>
            <a:pPr>
              <a:lnSpc>
                <a:spcPct val="150000"/>
              </a:lnSpc>
              <a:buClr>
                <a:srgbClr val="2965AB"/>
              </a:buClr>
              <a:buSzPct val="100000"/>
            </a:pPr>
            <a:endParaRPr lang="en-US" altLang="zh-CN" sz="2400" b="1" dirty="0">
              <a:solidFill>
                <a:srgbClr val="2965AB"/>
              </a:solidFill>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txBox="1"/>
          <p:nvPr/>
        </p:nvSpPr>
        <p:spPr>
          <a:xfrm>
            <a:off x="479376" y="116632"/>
            <a:ext cx="4868117" cy="529569"/>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kumimoji="1" lang="zh-CN" altLang="en-US" b="1" dirty="0">
                <a:solidFill>
                  <a:srgbClr val="2965AB"/>
                </a:solidFill>
              </a:rPr>
              <a:t>可视化工具</a:t>
            </a:r>
          </a:p>
        </p:txBody>
      </p:sp>
      <p:sp>
        <p:nvSpPr>
          <p:cNvPr id="3" name="TextBox 2"/>
          <p:cNvSpPr txBox="1"/>
          <p:nvPr/>
        </p:nvSpPr>
        <p:spPr>
          <a:xfrm>
            <a:off x="1277298" y="983015"/>
            <a:ext cx="8352928" cy="4892675"/>
          </a:xfrm>
          <a:prstGeom prst="rect">
            <a:avLst/>
          </a:prstGeom>
          <a:noFill/>
        </p:spPr>
        <p:txBody>
          <a:bodyPr wrap="square" rtlCol="0">
            <a:spAutoFit/>
          </a:bodyPr>
          <a:lstStyle/>
          <a:p>
            <a:pPr marL="457200" indent="-457200">
              <a:buFont typeface="Arial" panose="020B0604020202020204" pitchFamily="34" charset="0"/>
              <a:buChar char="•"/>
            </a:pPr>
            <a:r>
              <a:rPr lang="zh-CN" altLang="en-US" sz="2400" dirty="0">
                <a:solidFill>
                  <a:srgbClr val="2965AB"/>
                </a:solidFill>
                <a:latin typeface="微软雅黑 Light" panose="020B0502040204020203" pitchFamily="34" charset="-122"/>
                <a:ea typeface="微软雅黑 Light" panose="020B0502040204020203" pitchFamily="34" charset="-122"/>
              </a:rPr>
              <a:t>Excel</a:t>
            </a:r>
          </a:p>
          <a:p>
            <a:pPr marL="457200" indent="-457200">
              <a:buFont typeface="Arial" panose="020B0604020202020204" pitchFamily="34" charset="0"/>
              <a:buChar char="•"/>
            </a:pPr>
            <a:r>
              <a:rPr lang="zh-CN" altLang="en-US" sz="2400" dirty="0">
                <a:solidFill>
                  <a:srgbClr val="2965AB"/>
                </a:solidFill>
                <a:latin typeface="微软雅黑 Light" panose="020B0502040204020203" pitchFamily="34" charset="-122"/>
                <a:ea typeface="微软雅黑 Light" panose="020B0502040204020203" pitchFamily="34" charset="-122"/>
              </a:rPr>
              <a:t>R</a:t>
            </a:r>
          </a:p>
          <a:p>
            <a:pPr marL="457200" indent="-457200">
              <a:buFont typeface="Arial" panose="020B0604020202020204" pitchFamily="34" charset="0"/>
              <a:buChar char="•"/>
            </a:pPr>
            <a:r>
              <a:rPr lang="zh-CN" altLang="en-US" sz="2400" dirty="0">
                <a:solidFill>
                  <a:srgbClr val="2965AB"/>
                </a:solidFill>
                <a:latin typeface="微软雅黑 Light" panose="020B0502040204020203" pitchFamily="34" charset="-122"/>
                <a:ea typeface="微软雅黑 Light" panose="020B0502040204020203" pitchFamily="34" charset="-122"/>
              </a:rPr>
              <a:t>Python</a:t>
            </a:r>
          </a:p>
          <a:p>
            <a:pPr marL="457200" indent="-457200">
              <a:buFont typeface="Arial" panose="020B0604020202020204" pitchFamily="34" charset="0"/>
              <a:buChar char="•"/>
            </a:pPr>
            <a:r>
              <a:rPr lang="zh-CN" altLang="en-US" sz="2400" dirty="0">
                <a:solidFill>
                  <a:srgbClr val="2965AB"/>
                </a:solidFill>
                <a:latin typeface="微软雅黑 Light" panose="020B0502040204020203" pitchFamily="34" charset="-122"/>
                <a:ea typeface="微软雅黑 Light" panose="020B0502040204020203" pitchFamily="34" charset="-122"/>
              </a:rPr>
              <a:t>Stata</a:t>
            </a:r>
          </a:p>
          <a:p>
            <a:pPr marL="457200" indent="-457200">
              <a:buFont typeface="Arial" panose="020B0604020202020204" pitchFamily="34" charset="0"/>
              <a:buChar char="•"/>
            </a:pPr>
            <a:r>
              <a:rPr lang="zh-CN" altLang="en-US" sz="2400" dirty="0">
                <a:solidFill>
                  <a:srgbClr val="2965AB"/>
                </a:solidFill>
                <a:latin typeface="微软雅黑 Light" panose="020B0502040204020203" pitchFamily="34" charset="-122"/>
                <a:ea typeface="微软雅黑 Light" panose="020B0502040204020203" pitchFamily="34" charset="-122"/>
              </a:rPr>
              <a:t>Matlab</a:t>
            </a:r>
          </a:p>
          <a:p>
            <a:r>
              <a:rPr lang="zh-CN" altLang="en-US" sz="2400" dirty="0">
                <a:solidFill>
                  <a:srgbClr val="2965AB"/>
                </a:solidFill>
                <a:latin typeface="微软雅黑 Light" panose="020B0502040204020203" pitchFamily="34" charset="-122"/>
                <a:ea typeface="微软雅黑 Light" panose="020B0502040204020203" pitchFamily="34" charset="-122"/>
              </a:rPr>
              <a:t>这五个是统计软件，制图也很强大。</a:t>
            </a:r>
          </a:p>
          <a:p>
            <a:pPr marL="457200" indent="-457200">
              <a:buFont typeface="Arial" panose="020B0604020202020204" pitchFamily="34" charset="0"/>
              <a:buChar char="•"/>
            </a:pPr>
            <a:r>
              <a:rPr lang="zh-CN" altLang="en-US" sz="2400" dirty="0">
                <a:solidFill>
                  <a:srgbClr val="2965AB"/>
                </a:solidFill>
                <a:latin typeface="微软雅黑 Light" panose="020B0502040204020203" pitchFamily="34" charset="-122"/>
                <a:ea typeface="微软雅黑 Light" panose="020B0502040204020203" pitchFamily="34" charset="-122"/>
              </a:rPr>
              <a:t>Tableau</a:t>
            </a:r>
          </a:p>
          <a:p>
            <a:pPr marL="457200" indent="-457200">
              <a:buFont typeface="Arial" panose="020B0604020202020204" pitchFamily="34" charset="0"/>
              <a:buChar char="•"/>
            </a:pPr>
            <a:r>
              <a:rPr lang="zh-CN" altLang="en-US" sz="2400" dirty="0">
                <a:solidFill>
                  <a:srgbClr val="2965AB"/>
                </a:solidFill>
                <a:latin typeface="微软雅黑 Light" panose="020B0502040204020203" pitchFamily="34" charset="-122"/>
                <a:ea typeface="微软雅黑 Light" panose="020B0502040204020203" pitchFamily="34" charset="-122"/>
              </a:rPr>
              <a:t>Gapminder</a:t>
            </a:r>
          </a:p>
          <a:p>
            <a:pPr marL="457200" indent="-457200">
              <a:buFont typeface="Arial" panose="020B0604020202020204" pitchFamily="34" charset="0"/>
              <a:buChar char="•"/>
            </a:pPr>
            <a:r>
              <a:rPr lang="zh-CN" altLang="en-US" sz="2400" dirty="0">
                <a:solidFill>
                  <a:srgbClr val="2965AB"/>
                </a:solidFill>
                <a:latin typeface="微软雅黑 Light" panose="020B0502040204020203" pitchFamily="34" charset="-122"/>
                <a:ea typeface="微软雅黑 Light" panose="020B0502040204020203" pitchFamily="34" charset="-122"/>
              </a:rPr>
              <a:t>Google Sheet</a:t>
            </a:r>
          </a:p>
          <a:p>
            <a:pPr marL="457200" indent="-457200">
              <a:buFont typeface="Arial" panose="020B0604020202020204" pitchFamily="34" charset="0"/>
              <a:buChar char="•"/>
            </a:pPr>
            <a:r>
              <a:rPr lang="zh-CN" altLang="en-US" sz="2400" dirty="0">
                <a:solidFill>
                  <a:srgbClr val="2965AB"/>
                </a:solidFill>
                <a:latin typeface="微软雅黑 Light" panose="020B0502040204020203" pitchFamily="34" charset="-122"/>
                <a:ea typeface="微软雅黑 Light" panose="020B0502040204020203" pitchFamily="34" charset="-122"/>
              </a:rPr>
              <a:t>Piktochart</a:t>
            </a:r>
          </a:p>
          <a:p>
            <a:pPr indent="0">
              <a:buFont typeface="Arial" panose="020B0604020202020204" pitchFamily="34" charset="0"/>
              <a:buNone/>
            </a:pPr>
            <a:endParaRPr lang="zh-CN" altLang="en-US" sz="2400" dirty="0">
              <a:solidFill>
                <a:srgbClr val="2965AB"/>
              </a:solidFill>
              <a:latin typeface="微软雅黑 Light" panose="020B0502040204020203" pitchFamily="34" charset="-122"/>
              <a:ea typeface="微软雅黑 Light" panose="020B0502040204020203" pitchFamily="34" charset="-122"/>
            </a:endParaRPr>
          </a:p>
          <a:p>
            <a:r>
              <a:rPr lang="zh-CN" altLang="en-US" sz="2400" dirty="0">
                <a:solidFill>
                  <a:srgbClr val="2965AB"/>
                </a:solidFill>
                <a:latin typeface="微软雅黑 Light" panose="020B0502040204020203" pitchFamily="34" charset="-122"/>
                <a:ea typeface="微软雅黑 Light" panose="020B0502040204020203" pitchFamily="34" charset="-122"/>
              </a:rPr>
              <a:t>这四个是专门制图的工具，Tableau是软件，后三个都是网页，属于在线制图。</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txBox="1">
            <a:spLocks noChangeArrowheads="1"/>
          </p:cNvSpPr>
          <p:nvPr/>
        </p:nvSpPr>
        <p:spPr>
          <a:xfrm>
            <a:off x="497840" y="1052830"/>
            <a:ext cx="10081260" cy="542544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buClr>
                <a:srgbClr val="2965AB"/>
              </a:buClr>
              <a:buSzPct val="100000"/>
            </a:pPr>
            <a:r>
              <a:rPr lang="en-US" sz="2000" b="1" dirty="0">
                <a:solidFill>
                  <a:srgbClr val="2965AB"/>
                </a:solidFill>
                <a:sym typeface="+mn-ea"/>
              </a:rPr>
              <a:t>Excel</a:t>
            </a:r>
            <a:endParaRPr lang="en-US" sz="2000" b="1" dirty="0">
              <a:solidFill>
                <a:srgbClr val="2965AB"/>
              </a:solidFill>
            </a:endParaRPr>
          </a:p>
          <a:p>
            <a:pPr lvl="1">
              <a:lnSpc>
                <a:spcPct val="100000"/>
              </a:lnSpc>
              <a:buClr>
                <a:srgbClr val="2965AB"/>
              </a:buClr>
              <a:buSzPct val="100000"/>
            </a:pPr>
            <a:r>
              <a:rPr lang="en-US" altLang="zh-CN" sz="2000" dirty="0">
                <a:sym typeface="+mn-ea"/>
              </a:rPr>
              <a:t>Excel</a:t>
            </a:r>
            <a:r>
              <a:rPr lang="zh-CN" altLang="en-US" sz="2000" dirty="0">
                <a:sym typeface="+mn-ea"/>
              </a:rPr>
              <a:t>除了有统计功能以外，还内置了一些统计图形，可用于数据可视化</a:t>
            </a:r>
          </a:p>
          <a:p>
            <a:pPr lvl="1">
              <a:lnSpc>
                <a:spcPct val="100000"/>
              </a:lnSpc>
              <a:buClr>
                <a:srgbClr val="2965AB"/>
              </a:buClr>
              <a:buSzPct val="100000"/>
            </a:pPr>
            <a:r>
              <a:rPr lang="zh-CN" altLang="en-US" sz="2000" dirty="0">
                <a:sym typeface="+mn-ea"/>
              </a:rPr>
              <a:t>优点：操作简单、易于学习</a:t>
            </a:r>
          </a:p>
          <a:p>
            <a:pPr lvl="1">
              <a:lnSpc>
                <a:spcPct val="100000"/>
              </a:lnSpc>
              <a:buClr>
                <a:srgbClr val="2965AB"/>
              </a:buClr>
              <a:buSzPct val="100000"/>
            </a:pPr>
            <a:r>
              <a:rPr lang="zh-CN" altLang="en-US" sz="2000" dirty="0">
                <a:sym typeface="+mn-ea"/>
              </a:rPr>
              <a:t>缺点：数据可视化的种类过少，无法做出新颖的图形   </a:t>
            </a:r>
          </a:p>
          <a:p>
            <a:pPr marL="457200" lvl="1" indent="0">
              <a:lnSpc>
                <a:spcPct val="100000"/>
              </a:lnSpc>
              <a:buClr>
                <a:srgbClr val="2965AB"/>
              </a:buClr>
              <a:buSzPct val="100000"/>
              <a:buNone/>
            </a:pPr>
            <a:endParaRPr lang="zh-CN" altLang="en-US" sz="2000" dirty="0">
              <a:sym typeface="+mn-ea"/>
            </a:endParaRPr>
          </a:p>
        </p:txBody>
      </p:sp>
      <p:sp>
        <p:nvSpPr>
          <p:cNvPr id="4" name="文本占位符 1"/>
          <p:cNvSpPr txBox="1"/>
          <p:nvPr/>
        </p:nvSpPr>
        <p:spPr>
          <a:xfrm>
            <a:off x="479376" y="116632"/>
            <a:ext cx="4868117" cy="529569"/>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kumimoji="1" lang="zh-CN" altLang="en-US" b="1" dirty="0">
                <a:solidFill>
                  <a:srgbClr val="2965AB"/>
                </a:solidFill>
              </a:rPr>
              <a:t>可视化工具</a:t>
            </a:r>
          </a:p>
        </p:txBody>
      </p:sp>
      <p:pic>
        <p:nvPicPr>
          <p:cNvPr id="6" name="图片 5"/>
          <p:cNvPicPr>
            <a:picLocks noChangeAspect="1"/>
          </p:cNvPicPr>
          <p:nvPr/>
        </p:nvPicPr>
        <p:blipFill>
          <a:blip r:embed="rId3"/>
          <a:stretch>
            <a:fillRect/>
          </a:stretch>
        </p:blipFill>
        <p:spPr>
          <a:xfrm>
            <a:off x="3747267" y="2623329"/>
            <a:ext cx="7630028" cy="3653030"/>
          </a:xfrm>
          <a:prstGeom prst="rect">
            <a:avLst/>
          </a:prstGeom>
        </p:spPr>
      </p:pic>
      <p:sp>
        <p:nvSpPr>
          <p:cNvPr id="7" name="文本框 6"/>
          <p:cNvSpPr txBox="1"/>
          <p:nvPr/>
        </p:nvSpPr>
        <p:spPr>
          <a:xfrm>
            <a:off x="4570453" y="6276185"/>
            <a:ext cx="4868117" cy="369332"/>
          </a:xfrm>
          <a:prstGeom prst="rect">
            <a:avLst/>
          </a:prstGeom>
          <a:noFill/>
        </p:spPr>
        <p:txBody>
          <a:bodyPr wrap="square" rtlCol="0">
            <a:spAutoFit/>
          </a:bodyPr>
          <a:lstStyle/>
          <a:p>
            <a:pPr algn="ctr"/>
            <a:r>
              <a:rPr lang="zh-CN" altLang="en-US" dirty="0">
                <a:latin typeface="微软雅黑 Light" panose="020B0502040204020203" pitchFamily="34" charset="-122"/>
                <a:ea typeface="微软雅黑 Light" panose="020B0502040204020203" pitchFamily="34" charset="-122"/>
              </a:rPr>
              <a:t>基于</a:t>
            </a:r>
            <a:r>
              <a:rPr lang="en-US" altLang="zh-CN" dirty="0">
                <a:latin typeface="微软雅黑 Light" panose="020B0502040204020203" pitchFamily="34" charset="-122"/>
                <a:ea typeface="微软雅黑 Light" panose="020B0502040204020203" pitchFamily="34" charset="-122"/>
              </a:rPr>
              <a:t>Excel</a:t>
            </a:r>
            <a:r>
              <a:rPr lang="zh-CN" altLang="en-US" dirty="0">
                <a:latin typeface="微软雅黑 Light" panose="020B0502040204020203" pitchFamily="34" charset="-122"/>
                <a:ea typeface="微软雅黑 Light" panose="020B0502040204020203" pitchFamily="34" charset="-122"/>
              </a:rPr>
              <a:t>软件的折线图与条形图可视化作品</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txBox="1"/>
          <p:nvPr/>
        </p:nvSpPr>
        <p:spPr>
          <a:xfrm>
            <a:off x="479376" y="188640"/>
            <a:ext cx="4868117" cy="529569"/>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kumimoji="1" lang="zh-CN" altLang="en-US" b="1" dirty="0">
                <a:solidFill>
                  <a:srgbClr val="2965AB"/>
                </a:solidFill>
              </a:rPr>
              <a:t>目录</a:t>
            </a:r>
          </a:p>
        </p:txBody>
      </p:sp>
      <p:sp>
        <p:nvSpPr>
          <p:cNvPr id="3" name="Rectangle 3"/>
          <p:cNvSpPr txBox="1">
            <a:spLocks noChangeArrowheads="1"/>
          </p:cNvSpPr>
          <p:nvPr/>
        </p:nvSpPr>
        <p:spPr>
          <a:xfrm>
            <a:off x="479376" y="1412776"/>
            <a:ext cx="10081120" cy="309634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buClr>
                <a:srgbClr val="2965AB"/>
              </a:buClr>
              <a:buSzPct val="100000"/>
            </a:pPr>
            <a:r>
              <a:rPr lang="zh-CN" altLang="en-US" sz="2400" b="1" dirty="0">
                <a:solidFill>
                  <a:srgbClr val="2965AB"/>
                </a:solidFill>
              </a:rPr>
              <a:t>数据可视化初探</a:t>
            </a:r>
          </a:p>
          <a:p>
            <a:pPr>
              <a:lnSpc>
                <a:spcPct val="150000"/>
              </a:lnSpc>
              <a:buClr>
                <a:srgbClr val="2965AB"/>
              </a:buClr>
              <a:buSzPct val="100000"/>
            </a:pPr>
            <a:r>
              <a:rPr lang="zh-CN" altLang="en-US" sz="2400" b="1" dirty="0">
                <a:solidFill>
                  <a:srgbClr val="2965AB"/>
                </a:solidFill>
              </a:rPr>
              <a:t>数据基础</a:t>
            </a:r>
          </a:p>
          <a:p>
            <a:pPr>
              <a:lnSpc>
                <a:spcPct val="150000"/>
              </a:lnSpc>
              <a:buClr>
                <a:srgbClr val="2965AB"/>
              </a:buClr>
              <a:buSzPct val="100000"/>
            </a:pPr>
            <a:r>
              <a:rPr lang="zh-CN" altLang="en-US" sz="2400" b="1" dirty="0">
                <a:solidFill>
                  <a:srgbClr val="2965AB"/>
                </a:solidFill>
              </a:rPr>
              <a:t>可视化图表类型</a:t>
            </a:r>
          </a:p>
          <a:p>
            <a:pPr>
              <a:lnSpc>
                <a:spcPct val="150000"/>
              </a:lnSpc>
              <a:buClr>
                <a:srgbClr val="2965AB"/>
              </a:buClr>
              <a:buSzPct val="100000"/>
            </a:pPr>
            <a:r>
              <a:rPr lang="zh-CN" altLang="en-US" sz="2400" b="1" dirty="0">
                <a:solidFill>
                  <a:srgbClr val="2965AB"/>
                </a:solidFill>
              </a:rPr>
              <a:t>视觉编码和视觉感知</a:t>
            </a:r>
          </a:p>
          <a:p>
            <a:pPr>
              <a:lnSpc>
                <a:spcPct val="150000"/>
              </a:lnSpc>
              <a:buClr>
                <a:srgbClr val="2965AB"/>
              </a:buClr>
              <a:buSzPct val="100000"/>
            </a:pPr>
            <a:r>
              <a:rPr lang="zh-CN" altLang="en-US" sz="2400" b="1" dirty="0">
                <a:solidFill>
                  <a:srgbClr val="2965AB"/>
                </a:solidFill>
              </a:rPr>
              <a:t>可视化软件介绍</a:t>
            </a:r>
            <a:endParaRPr lang="en-US" altLang="zh-CN" sz="2400" b="1" dirty="0">
              <a:solidFill>
                <a:srgbClr val="2965AB"/>
              </a:solidFill>
            </a:endParaRPr>
          </a:p>
          <a:p>
            <a:pPr>
              <a:lnSpc>
                <a:spcPct val="150000"/>
              </a:lnSpc>
              <a:buClr>
                <a:srgbClr val="2965AB"/>
              </a:buClr>
              <a:buSzPct val="100000"/>
            </a:pPr>
            <a:endParaRPr lang="en-US" altLang="zh-CN" sz="2400" b="1" dirty="0">
              <a:solidFill>
                <a:srgbClr val="2965AB"/>
              </a:solidFill>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txBox="1">
            <a:spLocks noChangeArrowheads="1"/>
          </p:cNvSpPr>
          <p:nvPr/>
        </p:nvSpPr>
        <p:spPr>
          <a:xfrm>
            <a:off x="497840" y="1052830"/>
            <a:ext cx="5040630" cy="295223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buClr>
                <a:srgbClr val="2965AB"/>
              </a:buClr>
              <a:buSzPct val="100000"/>
            </a:pPr>
            <a:r>
              <a:rPr lang="en-US" sz="2000" b="1" dirty="0">
                <a:solidFill>
                  <a:srgbClr val="2965AB"/>
                </a:solidFill>
                <a:sym typeface="+mn-ea"/>
              </a:rPr>
              <a:t>R</a:t>
            </a:r>
            <a:r>
              <a:rPr lang="zh-CN" altLang="en-US" sz="2000" b="1" dirty="0">
                <a:solidFill>
                  <a:srgbClr val="2965AB"/>
                </a:solidFill>
                <a:sym typeface="+mn-ea"/>
              </a:rPr>
              <a:t>软件</a:t>
            </a:r>
            <a:endParaRPr lang="en-US" sz="2000" b="1" dirty="0">
              <a:solidFill>
                <a:srgbClr val="2965AB"/>
              </a:solidFill>
            </a:endParaRPr>
          </a:p>
          <a:p>
            <a:pPr lvl="1">
              <a:lnSpc>
                <a:spcPct val="100000"/>
              </a:lnSpc>
              <a:buClr>
                <a:srgbClr val="2965AB"/>
              </a:buClr>
              <a:buSzPct val="100000"/>
            </a:pPr>
            <a:r>
              <a:rPr lang="en-US" altLang="zh-CN" sz="2000" dirty="0">
                <a:sym typeface="+mn-ea"/>
              </a:rPr>
              <a:t>R</a:t>
            </a:r>
            <a:r>
              <a:rPr lang="zh-CN" altLang="en-US" sz="2000" dirty="0">
                <a:sym typeface="+mn-ea"/>
              </a:rPr>
              <a:t>软件是强大的统计软件，也有强大的制图功能。</a:t>
            </a:r>
            <a:endParaRPr lang="en-US" altLang="zh-CN" sz="2000" dirty="0">
              <a:sym typeface="+mn-ea"/>
            </a:endParaRPr>
          </a:p>
          <a:p>
            <a:pPr lvl="1">
              <a:lnSpc>
                <a:spcPct val="100000"/>
              </a:lnSpc>
              <a:buClr>
                <a:srgbClr val="2965AB"/>
              </a:buClr>
              <a:buSzPct val="100000"/>
            </a:pPr>
            <a:r>
              <a:rPr lang="zh-CN" altLang="en-US" sz="2000" dirty="0">
                <a:sym typeface="+mn-ea"/>
              </a:rPr>
              <a:t>右图是用</a:t>
            </a:r>
            <a:r>
              <a:rPr lang="en-US" altLang="zh-CN" sz="2000" dirty="0"/>
              <a:t>R</a:t>
            </a:r>
            <a:r>
              <a:rPr lang="zh-CN" altLang="en-US" sz="2000" dirty="0"/>
              <a:t>语言中的</a:t>
            </a:r>
            <a:r>
              <a:rPr lang="en-US" altLang="zh-CN" sz="2000" dirty="0" err="1">
                <a:latin typeface="微软雅黑" panose="020B0503020204020204" charset="-122"/>
                <a:ea typeface="微软雅黑" panose="020B0503020204020204" charset="-122"/>
                <a:cs typeface="微软雅黑" panose="020B0503020204020204" charset="-122"/>
                <a:sym typeface="微软雅黑" panose="020B0503020204020204" charset="-122"/>
              </a:rPr>
              <a:t>ggradar</a:t>
            </a:r>
            <a:r>
              <a:rPr lang="zh-CN" altLang="en-US" sz="2000" dirty="0"/>
              <a:t>包所做的雷达图</a:t>
            </a:r>
            <a:endParaRPr lang="zh-CN" altLang="en-US" sz="2000" dirty="0">
              <a:sym typeface="+mn-ea"/>
            </a:endParaRPr>
          </a:p>
          <a:p>
            <a:pPr lvl="1">
              <a:lnSpc>
                <a:spcPct val="100000"/>
              </a:lnSpc>
              <a:buClr>
                <a:srgbClr val="2965AB"/>
              </a:buClr>
              <a:buSzPct val="100000"/>
            </a:pPr>
            <a:endParaRPr lang="zh-CN" altLang="en-US" sz="2000" dirty="0">
              <a:sym typeface="+mn-ea"/>
            </a:endParaRPr>
          </a:p>
          <a:p>
            <a:pPr lvl="1">
              <a:lnSpc>
                <a:spcPct val="100000"/>
              </a:lnSpc>
              <a:buClr>
                <a:srgbClr val="2965AB"/>
              </a:buClr>
              <a:buSzPct val="100000"/>
            </a:pPr>
            <a:r>
              <a:rPr lang="zh-CN" altLang="en-US" sz="2000" dirty="0">
                <a:sym typeface="+mn-ea"/>
              </a:rPr>
              <a:t>缺点：它的可视化依赖于外部包，</a:t>
            </a:r>
          </a:p>
          <a:p>
            <a:pPr marL="457200" lvl="1" indent="0">
              <a:lnSpc>
                <a:spcPct val="100000"/>
              </a:lnSpc>
              <a:buClr>
                <a:srgbClr val="2965AB"/>
              </a:buClr>
              <a:buSzPct val="100000"/>
              <a:buNone/>
            </a:pPr>
            <a:r>
              <a:rPr lang="zh-CN" altLang="en-US" sz="2000" dirty="0">
                <a:sym typeface="+mn-ea"/>
              </a:rPr>
              <a:t>且语法较为复杂。</a:t>
            </a:r>
          </a:p>
          <a:p>
            <a:pPr marL="457200" lvl="1" indent="0">
              <a:lnSpc>
                <a:spcPct val="100000"/>
              </a:lnSpc>
              <a:buClr>
                <a:srgbClr val="2965AB"/>
              </a:buClr>
              <a:buSzPct val="100000"/>
              <a:buNone/>
            </a:pPr>
            <a:endParaRPr lang="zh-CN" altLang="en-US" sz="2000" dirty="0">
              <a:sym typeface="+mn-ea"/>
            </a:endParaRPr>
          </a:p>
        </p:txBody>
      </p:sp>
      <p:sp>
        <p:nvSpPr>
          <p:cNvPr id="6" name="文本框 5"/>
          <p:cNvSpPr txBox="1"/>
          <p:nvPr/>
        </p:nvSpPr>
        <p:spPr>
          <a:xfrm>
            <a:off x="5872480" y="5327015"/>
            <a:ext cx="5621020" cy="337185"/>
          </a:xfrm>
          <a:prstGeom prst="rect">
            <a:avLst/>
          </a:prstGeom>
          <a:noFill/>
        </p:spPr>
        <p:txBody>
          <a:bodyPr wrap="square" rtlCol="0">
            <a:spAutoFit/>
          </a:bodyPr>
          <a:lstStyle/>
          <a:p>
            <a:pPr algn="ctr"/>
            <a:r>
              <a:rPr lang="zh-CN" altLang="en-US" sz="1600" dirty="0">
                <a:latin typeface="微软雅黑 Light" panose="020B0502040204020203" pitchFamily="34" charset="-122"/>
                <a:ea typeface="微软雅黑 Light" panose="020B0502040204020203" pitchFamily="34" charset="-122"/>
              </a:rPr>
              <a:t>基于</a:t>
            </a:r>
            <a:r>
              <a:rPr lang="en-US" altLang="zh-CN" sz="1600" dirty="0">
                <a:latin typeface="微软雅黑 Light" panose="020B0502040204020203" pitchFamily="34" charset="-122"/>
                <a:ea typeface="微软雅黑 Light" panose="020B0502040204020203" pitchFamily="34" charset="-122"/>
              </a:rPr>
              <a:t>R</a:t>
            </a:r>
            <a:r>
              <a:rPr lang="zh-CN" altLang="en-US" sz="1600" dirty="0">
                <a:latin typeface="微软雅黑 Light" panose="020B0502040204020203" pitchFamily="34" charset="-122"/>
                <a:ea typeface="微软雅黑 Light" panose="020B0502040204020203" pitchFamily="34" charset="-122"/>
              </a:rPr>
              <a:t>语言中</a:t>
            </a:r>
            <a:r>
              <a:rPr lang="en-US" sz="1600" dirty="0" err="1">
                <a:latin typeface="微软雅黑" panose="020B0503020204020204" charset="-122"/>
                <a:ea typeface="微软雅黑" panose="020B0503020204020204" charset="-122"/>
                <a:cs typeface="微软雅黑" panose="020B0503020204020204" charset="-122"/>
                <a:sym typeface="微软雅黑" panose="020B0503020204020204" charset="-122"/>
              </a:rPr>
              <a:t>ggradar</a:t>
            </a:r>
            <a:r>
              <a:rPr lang="zh-CN" altLang="en-US" sz="1600" dirty="0">
                <a:latin typeface="微软雅黑 Light" panose="020B0502040204020203" pitchFamily="34" charset="-122"/>
                <a:ea typeface="微软雅黑 Light" panose="020B0502040204020203" pitchFamily="34" charset="-122"/>
              </a:rPr>
              <a:t>包的雷达图可视化作品</a:t>
            </a:r>
          </a:p>
        </p:txBody>
      </p:sp>
      <p:sp>
        <p:nvSpPr>
          <p:cNvPr id="7" name="文本占位符 1"/>
          <p:cNvSpPr txBox="1"/>
          <p:nvPr/>
        </p:nvSpPr>
        <p:spPr>
          <a:xfrm>
            <a:off x="631776" y="269032"/>
            <a:ext cx="4868117" cy="529569"/>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kumimoji="1" lang="zh-CN" altLang="en-US" b="1" dirty="0">
                <a:solidFill>
                  <a:srgbClr val="2965AB"/>
                </a:solidFill>
              </a:rPr>
              <a:t>可视化工具</a:t>
            </a:r>
          </a:p>
        </p:txBody>
      </p:sp>
      <p:pic>
        <p:nvPicPr>
          <p:cNvPr id="109" name="Google Shape;109;p13"/>
          <p:cNvPicPr preferRelativeResize="0"/>
          <p:nvPr/>
        </p:nvPicPr>
        <p:blipFill rotWithShape="1">
          <a:blip r:embed="rId3"/>
          <a:srcRect/>
          <a:stretch>
            <a:fillRect/>
          </a:stretch>
        </p:blipFill>
        <p:spPr>
          <a:xfrm>
            <a:off x="5500370" y="798830"/>
            <a:ext cx="6365240" cy="4323715"/>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txBox="1">
            <a:spLocks noChangeArrowheads="1"/>
          </p:cNvSpPr>
          <p:nvPr/>
        </p:nvSpPr>
        <p:spPr>
          <a:xfrm>
            <a:off x="497840" y="1052830"/>
            <a:ext cx="10081260" cy="542544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buClr>
                <a:srgbClr val="2965AB"/>
              </a:buClr>
              <a:buSzPct val="100000"/>
            </a:pPr>
            <a:r>
              <a:rPr lang="en-US" sz="2000" b="1" dirty="0">
                <a:solidFill>
                  <a:srgbClr val="2965AB"/>
                </a:solidFill>
              </a:rPr>
              <a:t>Python</a:t>
            </a:r>
          </a:p>
          <a:p>
            <a:pPr lvl="1">
              <a:lnSpc>
                <a:spcPct val="100000"/>
              </a:lnSpc>
              <a:buClr>
                <a:srgbClr val="2965AB"/>
              </a:buClr>
              <a:buSzPct val="100000"/>
            </a:pPr>
            <a:r>
              <a:rPr lang="en-US" altLang="zh-CN" sz="2000" dirty="0">
                <a:sym typeface="+mn-ea"/>
              </a:rPr>
              <a:t>Python</a:t>
            </a:r>
            <a:r>
              <a:rPr lang="zh-CN" altLang="en-US" sz="2000" dirty="0">
                <a:sym typeface="+mn-ea"/>
              </a:rPr>
              <a:t>拥有强大的数据分析生态圈，提供许多优秀的第三方包，涵盖数据分析的各个领域。使用 </a:t>
            </a:r>
            <a:r>
              <a:rPr lang="en-US" altLang="zh-CN" sz="2000" dirty="0">
                <a:sym typeface="+mn-ea"/>
              </a:rPr>
              <a:t>Python</a:t>
            </a:r>
            <a:r>
              <a:rPr lang="zh-CN" altLang="en-US" sz="2000" dirty="0">
                <a:sym typeface="+mn-ea"/>
              </a:rPr>
              <a:t>进行可视化，可以方便地与其他第三包进行整合。</a:t>
            </a:r>
          </a:p>
          <a:p>
            <a:pPr lvl="1">
              <a:lnSpc>
                <a:spcPct val="100000"/>
              </a:lnSpc>
              <a:buClr>
                <a:srgbClr val="2965AB"/>
              </a:buClr>
              <a:buSzPct val="100000"/>
            </a:pPr>
            <a:endParaRPr lang="zh-CN" altLang="en-US" sz="2000" dirty="0">
              <a:sym typeface="+mn-ea"/>
            </a:endParaRPr>
          </a:p>
          <a:p>
            <a:pPr lvl="1">
              <a:lnSpc>
                <a:spcPct val="100000"/>
              </a:lnSpc>
              <a:buClr>
                <a:srgbClr val="2965AB"/>
              </a:buClr>
              <a:buSzPct val="100000"/>
            </a:pPr>
            <a:r>
              <a:rPr lang="en-US" altLang="zh-CN" sz="2000" dirty="0">
                <a:sym typeface="+mn-ea"/>
              </a:rPr>
              <a:t>Python</a:t>
            </a:r>
            <a:r>
              <a:rPr lang="zh-CN" altLang="en-US" sz="2000" dirty="0">
                <a:sym typeface="+mn-ea"/>
              </a:rPr>
              <a:t>的语法简单，与</a:t>
            </a:r>
            <a:r>
              <a:rPr lang="en-US" altLang="zh-CN" sz="2000" dirty="0">
                <a:sym typeface="+mn-ea"/>
              </a:rPr>
              <a:t>R</a:t>
            </a:r>
            <a:r>
              <a:rPr lang="zh-CN" altLang="en-US" sz="2000" dirty="0">
                <a:sym typeface="+mn-ea"/>
              </a:rPr>
              <a:t>相比，</a:t>
            </a:r>
          </a:p>
          <a:p>
            <a:pPr marL="457200" lvl="1" indent="0">
              <a:lnSpc>
                <a:spcPct val="100000"/>
              </a:lnSpc>
              <a:buClr>
                <a:srgbClr val="2965AB"/>
              </a:buClr>
              <a:buSzPct val="100000"/>
              <a:buNone/>
            </a:pPr>
            <a:r>
              <a:rPr lang="zh-CN" altLang="en-US" sz="2000" dirty="0">
                <a:sym typeface="+mn-ea"/>
              </a:rPr>
              <a:t>语法更加规范；与</a:t>
            </a:r>
            <a:r>
              <a:rPr lang="en-US" altLang="zh-CN" sz="2000" dirty="0">
                <a:sym typeface="+mn-ea"/>
              </a:rPr>
              <a:t>Java</a:t>
            </a:r>
            <a:r>
              <a:rPr lang="zh-CN" altLang="en-US" sz="2000" dirty="0">
                <a:sym typeface="+mn-ea"/>
              </a:rPr>
              <a:t>等高级编</a:t>
            </a:r>
          </a:p>
          <a:p>
            <a:pPr marL="457200" lvl="1" indent="0">
              <a:lnSpc>
                <a:spcPct val="100000"/>
              </a:lnSpc>
              <a:buClr>
                <a:srgbClr val="2965AB"/>
              </a:buClr>
              <a:buSzPct val="100000"/>
              <a:buNone/>
            </a:pPr>
            <a:r>
              <a:rPr lang="zh-CN" altLang="en-US" sz="2000" dirty="0">
                <a:sym typeface="+mn-ea"/>
              </a:rPr>
              <a:t>程语言相比，语法更加简洁明快，</a:t>
            </a:r>
          </a:p>
          <a:p>
            <a:pPr marL="457200" lvl="1" indent="0">
              <a:lnSpc>
                <a:spcPct val="100000"/>
              </a:lnSpc>
              <a:buClr>
                <a:srgbClr val="2965AB"/>
              </a:buClr>
              <a:buSzPct val="100000"/>
              <a:buNone/>
            </a:pPr>
            <a:r>
              <a:rPr lang="zh-CN" altLang="en-US" sz="2000" dirty="0">
                <a:sym typeface="+mn-ea"/>
              </a:rPr>
              <a:t>灵活性强。</a:t>
            </a:r>
            <a:endParaRPr lang="zh-CN" altLang="en-US" sz="2000" dirty="0">
              <a:latin typeface="微软雅黑 Light" panose="020B0502040204020203" pitchFamily="34" charset="-122"/>
              <a:ea typeface="微软雅黑 Light" panose="020B0502040204020203" pitchFamily="34" charset="-122"/>
            </a:endParaRPr>
          </a:p>
          <a:p>
            <a:pPr lvl="1">
              <a:lnSpc>
                <a:spcPct val="100000"/>
              </a:lnSpc>
              <a:buClr>
                <a:srgbClr val="2965AB"/>
              </a:buClr>
              <a:buSzPct val="100000"/>
            </a:pPr>
            <a:endParaRPr lang="zh-CN" altLang="en-US" sz="2000" dirty="0">
              <a:sym typeface="+mn-ea"/>
            </a:endParaRPr>
          </a:p>
          <a:p>
            <a:pPr marL="457200" lvl="1" indent="0">
              <a:lnSpc>
                <a:spcPct val="100000"/>
              </a:lnSpc>
              <a:buClr>
                <a:srgbClr val="2965AB"/>
              </a:buClr>
              <a:buSzPct val="100000"/>
              <a:buNone/>
            </a:pPr>
            <a:r>
              <a:rPr lang="zh-CN" altLang="en-US" sz="2000" dirty="0">
                <a:sym typeface="+mn-ea"/>
              </a:rPr>
              <a:t>   </a:t>
            </a:r>
          </a:p>
          <a:p>
            <a:pPr marL="457200" lvl="1" indent="0">
              <a:lnSpc>
                <a:spcPct val="100000"/>
              </a:lnSpc>
              <a:buClr>
                <a:srgbClr val="2965AB"/>
              </a:buClr>
              <a:buSzPct val="100000"/>
              <a:buNone/>
            </a:pPr>
            <a:endParaRPr lang="zh-CN" altLang="en-US" sz="2000" dirty="0">
              <a:sym typeface="+mn-ea"/>
            </a:endParaRPr>
          </a:p>
        </p:txBody>
      </p:sp>
      <p:sp>
        <p:nvSpPr>
          <p:cNvPr id="7" name="文本框 6"/>
          <p:cNvSpPr txBox="1"/>
          <p:nvPr/>
        </p:nvSpPr>
        <p:spPr>
          <a:xfrm>
            <a:off x="5759951" y="6478483"/>
            <a:ext cx="4536504" cy="368300"/>
          </a:xfrm>
          <a:prstGeom prst="rect">
            <a:avLst/>
          </a:prstGeom>
          <a:noFill/>
        </p:spPr>
        <p:txBody>
          <a:bodyPr wrap="square" rtlCol="0">
            <a:spAutoFit/>
          </a:bodyPr>
          <a:lstStyle/>
          <a:p>
            <a:pPr algn="ctr"/>
            <a:r>
              <a:rPr lang="zh-CN" altLang="en-US" dirty="0"/>
              <a:t>基于</a:t>
            </a:r>
            <a:r>
              <a:rPr lang="en-US" altLang="zh-CN" dirty="0"/>
              <a:t>Python</a:t>
            </a:r>
            <a:r>
              <a:rPr lang="zh-CN" altLang="en-US" dirty="0"/>
              <a:t>中</a:t>
            </a:r>
            <a:r>
              <a:rPr lang="en-US" altLang="zh-CN" dirty="0"/>
              <a:t>Seaborn</a:t>
            </a:r>
            <a:r>
              <a:rPr lang="zh-CN" altLang="en-US" dirty="0"/>
              <a:t>包绘制的图</a:t>
            </a:r>
          </a:p>
        </p:txBody>
      </p:sp>
      <p:pic>
        <p:nvPicPr>
          <p:cNvPr id="9" name="图片 8" descr="categorical_10_0"/>
          <p:cNvPicPr>
            <a:picLocks noChangeAspect="1"/>
          </p:cNvPicPr>
          <p:nvPr/>
        </p:nvPicPr>
        <p:blipFill>
          <a:blip r:embed="rId3"/>
          <a:stretch>
            <a:fillRect/>
          </a:stretch>
        </p:blipFill>
        <p:spPr>
          <a:xfrm>
            <a:off x="5327650" y="2124075"/>
            <a:ext cx="5401945" cy="4485005"/>
          </a:xfrm>
          <a:prstGeom prst="rect">
            <a:avLst/>
          </a:prstGeom>
        </p:spPr>
      </p:pic>
      <p:sp>
        <p:nvSpPr>
          <p:cNvPr id="6" name="文本占位符 1"/>
          <p:cNvSpPr txBox="1"/>
          <p:nvPr/>
        </p:nvSpPr>
        <p:spPr>
          <a:xfrm>
            <a:off x="479376" y="116632"/>
            <a:ext cx="4868117" cy="529569"/>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kumimoji="1" lang="zh-CN" altLang="en-US" b="1" dirty="0">
                <a:solidFill>
                  <a:srgbClr val="2965AB"/>
                </a:solidFill>
              </a:rPr>
              <a:t>可视化工具</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txBox="1">
            <a:spLocks noChangeArrowheads="1"/>
          </p:cNvSpPr>
          <p:nvPr/>
        </p:nvSpPr>
        <p:spPr>
          <a:xfrm>
            <a:off x="695400" y="1052830"/>
            <a:ext cx="9785910" cy="93601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buClr>
                <a:srgbClr val="2965AB"/>
              </a:buClr>
              <a:buSzPct val="100000"/>
            </a:pPr>
            <a:r>
              <a:rPr lang="en-US" sz="2000" b="1" dirty="0">
                <a:solidFill>
                  <a:srgbClr val="2965AB"/>
                </a:solidFill>
              </a:rPr>
              <a:t>Stata</a:t>
            </a:r>
          </a:p>
          <a:p>
            <a:pPr lvl="1">
              <a:lnSpc>
                <a:spcPct val="100000"/>
              </a:lnSpc>
              <a:buClr>
                <a:srgbClr val="2965AB"/>
              </a:buClr>
              <a:buSzPct val="100000"/>
            </a:pPr>
            <a:r>
              <a:rPr lang="zh-CN" altLang="en-US" sz="2000" dirty="0">
                <a:sym typeface="+mn-ea"/>
              </a:rPr>
              <a:t>Stata 是一个非常不错的统计软件，可视化功能也很强大。</a:t>
            </a:r>
          </a:p>
          <a:p>
            <a:pPr lvl="1">
              <a:lnSpc>
                <a:spcPct val="100000"/>
              </a:lnSpc>
              <a:buClr>
                <a:srgbClr val="2965AB"/>
              </a:buClr>
              <a:buSzPct val="100000"/>
            </a:pPr>
            <a:endParaRPr lang="zh-CN" altLang="en-US" sz="2000" dirty="0">
              <a:sym typeface="+mn-ea"/>
            </a:endParaRPr>
          </a:p>
          <a:p>
            <a:pPr marL="457200" lvl="1" indent="0">
              <a:lnSpc>
                <a:spcPct val="100000"/>
              </a:lnSpc>
              <a:buClr>
                <a:srgbClr val="2965AB"/>
              </a:buClr>
              <a:buSzPct val="100000"/>
              <a:buNone/>
            </a:pPr>
            <a:endParaRPr lang="zh-CN" altLang="en-US" sz="2000" dirty="0">
              <a:sym typeface="+mn-ea"/>
            </a:endParaRPr>
          </a:p>
          <a:p>
            <a:pPr marL="457200" lvl="1" indent="0">
              <a:lnSpc>
                <a:spcPct val="100000"/>
              </a:lnSpc>
              <a:buClr>
                <a:srgbClr val="2965AB"/>
              </a:buClr>
              <a:buSzPct val="100000"/>
              <a:buNone/>
            </a:pPr>
            <a:r>
              <a:rPr lang="zh-CN" altLang="en-US" sz="2000" dirty="0">
                <a:sym typeface="+mn-ea"/>
              </a:rPr>
              <a:t>   </a:t>
            </a:r>
          </a:p>
          <a:p>
            <a:pPr marL="457200" lvl="1" indent="0">
              <a:lnSpc>
                <a:spcPct val="100000"/>
              </a:lnSpc>
              <a:buClr>
                <a:srgbClr val="2965AB"/>
              </a:buClr>
              <a:buSzPct val="100000"/>
              <a:buNone/>
            </a:pPr>
            <a:endParaRPr lang="zh-CN" altLang="en-US" sz="2000" dirty="0">
              <a:sym typeface="+mn-ea"/>
            </a:endParaRPr>
          </a:p>
        </p:txBody>
      </p:sp>
      <p:sp>
        <p:nvSpPr>
          <p:cNvPr id="7" name="文本框 6"/>
          <p:cNvSpPr txBox="1"/>
          <p:nvPr/>
        </p:nvSpPr>
        <p:spPr>
          <a:xfrm>
            <a:off x="3221221" y="6331163"/>
            <a:ext cx="4536504" cy="398780"/>
          </a:xfrm>
          <a:prstGeom prst="rect">
            <a:avLst/>
          </a:prstGeom>
          <a:noFill/>
        </p:spPr>
        <p:txBody>
          <a:bodyPr wrap="square" rtlCol="0">
            <a:spAutoFit/>
          </a:bodyPr>
          <a:lstStyle/>
          <a:p>
            <a:pPr algn="ctr"/>
            <a:r>
              <a:rPr lang="zh-CN" altLang="en-US" sz="2000" dirty="0">
                <a:latin typeface="微软雅黑" panose="020B0503020204020204" charset="-122"/>
                <a:ea typeface="微软雅黑" panose="020B0503020204020204" charset="-122"/>
                <a:cs typeface="微软雅黑" panose="020B0503020204020204" charset="-122"/>
              </a:rPr>
              <a:t>基于</a:t>
            </a:r>
            <a:r>
              <a:rPr lang="en-US" sz="2000" dirty="0">
                <a:latin typeface="微软雅黑" panose="020B0503020204020204" charset="-122"/>
                <a:ea typeface="微软雅黑" panose="020B0503020204020204" charset="-122"/>
                <a:cs typeface="微软雅黑" panose="020B0503020204020204" charset="-122"/>
              </a:rPr>
              <a:t>Stata</a:t>
            </a:r>
            <a:r>
              <a:rPr lang="zh-CN" altLang="en-US" sz="2000" dirty="0">
                <a:latin typeface="微软雅黑" panose="020B0503020204020204" charset="-122"/>
                <a:ea typeface="微软雅黑" panose="020B0503020204020204" charset="-122"/>
                <a:cs typeface="微软雅黑" panose="020B0503020204020204" charset="-122"/>
              </a:rPr>
              <a:t>绘制的散点图</a:t>
            </a:r>
          </a:p>
        </p:txBody>
      </p:sp>
      <p:pic>
        <p:nvPicPr>
          <p:cNvPr id="2" name="图片 1"/>
          <p:cNvPicPr>
            <a:picLocks noChangeAspect="1"/>
          </p:cNvPicPr>
          <p:nvPr/>
        </p:nvPicPr>
        <p:blipFill>
          <a:blip r:embed="rId3"/>
          <a:stretch>
            <a:fillRect/>
          </a:stretch>
        </p:blipFill>
        <p:spPr>
          <a:xfrm>
            <a:off x="2696210" y="2267585"/>
            <a:ext cx="5586730" cy="4063365"/>
          </a:xfrm>
          <a:prstGeom prst="rect">
            <a:avLst/>
          </a:prstGeom>
        </p:spPr>
      </p:pic>
      <p:sp>
        <p:nvSpPr>
          <p:cNvPr id="6" name="文本占位符 1"/>
          <p:cNvSpPr txBox="1"/>
          <p:nvPr/>
        </p:nvSpPr>
        <p:spPr>
          <a:xfrm>
            <a:off x="479376" y="116632"/>
            <a:ext cx="4868117" cy="529569"/>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kumimoji="1" lang="zh-CN" altLang="en-US" b="1" dirty="0">
                <a:solidFill>
                  <a:srgbClr val="2965AB"/>
                </a:solidFill>
              </a:rPr>
              <a:t>可视化工具</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txBox="1">
            <a:spLocks noChangeArrowheads="1"/>
          </p:cNvSpPr>
          <p:nvPr/>
        </p:nvSpPr>
        <p:spPr>
          <a:xfrm>
            <a:off x="497840" y="1052830"/>
            <a:ext cx="9983470" cy="158408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buClr>
                <a:srgbClr val="2965AB"/>
              </a:buClr>
              <a:buSzPct val="100000"/>
            </a:pPr>
            <a:r>
              <a:rPr lang="en-US" sz="2000" b="1" dirty="0">
                <a:solidFill>
                  <a:srgbClr val="2965AB"/>
                </a:solidFill>
                <a:sym typeface="+mn-ea"/>
              </a:rPr>
              <a:t>MATLAB</a:t>
            </a:r>
            <a:endParaRPr lang="en-US" sz="2000" b="1" dirty="0">
              <a:solidFill>
                <a:srgbClr val="2965AB"/>
              </a:solidFill>
            </a:endParaRPr>
          </a:p>
          <a:p>
            <a:pPr lvl="1">
              <a:lnSpc>
                <a:spcPct val="100000"/>
              </a:lnSpc>
              <a:buClr>
                <a:srgbClr val="2965AB"/>
              </a:buClr>
              <a:buSzPct val="100000"/>
            </a:pPr>
            <a:r>
              <a:rPr lang="zh-CN" altLang="en-US" sz="2000" dirty="0">
                <a:sym typeface="+mn-ea"/>
              </a:rPr>
              <a:t>MATLAB是一个数学软件，</a:t>
            </a:r>
            <a:r>
              <a:rPr lang="en-US" altLang="zh-CN" sz="2000" dirty="0">
                <a:sym typeface="+mn-ea"/>
              </a:rPr>
              <a:t>MAT</a:t>
            </a:r>
            <a:r>
              <a:rPr lang="zh-CN" altLang="en-US" sz="2000" dirty="0">
                <a:sym typeface="+mn-ea"/>
              </a:rPr>
              <a:t>是</a:t>
            </a:r>
            <a:r>
              <a:rPr lang="en-US" altLang="zh-CN" sz="2000" dirty="0">
                <a:sym typeface="+mn-ea"/>
              </a:rPr>
              <a:t>matrix(</a:t>
            </a:r>
            <a:r>
              <a:rPr lang="zh-CN" altLang="en-US" sz="2000" dirty="0">
                <a:sym typeface="+mn-ea"/>
              </a:rPr>
              <a:t>矩阵）的缩写，</a:t>
            </a:r>
            <a:r>
              <a:rPr lang="en-US" altLang="zh-CN" sz="2000" dirty="0">
                <a:sym typeface="+mn-ea"/>
              </a:rPr>
              <a:t>Lab</a:t>
            </a:r>
            <a:r>
              <a:rPr lang="zh-CN" altLang="en-US" sz="2000" dirty="0">
                <a:sym typeface="+mn-ea"/>
              </a:rPr>
              <a:t>是实验室的缩写。</a:t>
            </a:r>
            <a:endParaRPr lang="en-US" altLang="zh-CN" sz="2000" dirty="0">
              <a:sym typeface="+mn-ea"/>
            </a:endParaRPr>
          </a:p>
          <a:p>
            <a:pPr lvl="1">
              <a:lnSpc>
                <a:spcPct val="100000"/>
              </a:lnSpc>
              <a:buClr>
                <a:srgbClr val="2965AB"/>
              </a:buClr>
              <a:buSzPct val="100000"/>
            </a:pPr>
            <a:r>
              <a:rPr lang="zh-CN" altLang="en-US" sz="2000" dirty="0">
                <a:sym typeface="+mn-ea"/>
              </a:rPr>
              <a:t>它有强大的制图功能，下图很眩目。</a:t>
            </a:r>
          </a:p>
          <a:p>
            <a:pPr lvl="1">
              <a:lnSpc>
                <a:spcPct val="100000"/>
              </a:lnSpc>
              <a:buClr>
                <a:srgbClr val="2965AB"/>
              </a:buClr>
              <a:buSzPct val="100000"/>
            </a:pPr>
            <a:r>
              <a:rPr lang="zh-CN" altLang="en-US" sz="2000" dirty="0">
                <a:sym typeface="+mn-ea"/>
              </a:rPr>
              <a:t>缺点：循环运算效率低，操作复杂（不推荐）。</a:t>
            </a:r>
          </a:p>
          <a:p>
            <a:pPr lvl="1">
              <a:lnSpc>
                <a:spcPct val="100000"/>
              </a:lnSpc>
              <a:buClr>
                <a:srgbClr val="2965AB"/>
              </a:buClr>
              <a:buSzPct val="100000"/>
            </a:pPr>
            <a:endParaRPr lang="zh-CN" altLang="en-US" sz="2000" dirty="0">
              <a:sym typeface="+mn-ea"/>
            </a:endParaRPr>
          </a:p>
          <a:p>
            <a:pPr lvl="1">
              <a:lnSpc>
                <a:spcPct val="100000"/>
              </a:lnSpc>
              <a:buClr>
                <a:srgbClr val="2965AB"/>
              </a:buClr>
              <a:buSzPct val="100000"/>
            </a:pPr>
            <a:endParaRPr lang="zh-CN" altLang="en-US" sz="2000" dirty="0">
              <a:sym typeface="+mn-ea"/>
            </a:endParaRPr>
          </a:p>
          <a:p>
            <a:pPr marL="457200" lvl="1" indent="0">
              <a:lnSpc>
                <a:spcPct val="100000"/>
              </a:lnSpc>
              <a:buClr>
                <a:srgbClr val="2965AB"/>
              </a:buClr>
              <a:buSzPct val="100000"/>
              <a:buNone/>
            </a:pPr>
            <a:endParaRPr lang="zh-CN" altLang="en-US" sz="2000" dirty="0">
              <a:sym typeface="+mn-ea"/>
            </a:endParaRPr>
          </a:p>
          <a:p>
            <a:pPr marL="457200" lvl="1" indent="0">
              <a:lnSpc>
                <a:spcPct val="100000"/>
              </a:lnSpc>
              <a:buClr>
                <a:srgbClr val="2965AB"/>
              </a:buClr>
              <a:buSzPct val="100000"/>
              <a:buNone/>
            </a:pPr>
            <a:r>
              <a:rPr lang="zh-CN" altLang="en-US" sz="2000" dirty="0">
                <a:sym typeface="+mn-ea"/>
              </a:rPr>
              <a:t>   </a:t>
            </a:r>
          </a:p>
          <a:p>
            <a:pPr marL="457200" lvl="1" indent="0">
              <a:lnSpc>
                <a:spcPct val="100000"/>
              </a:lnSpc>
              <a:buClr>
                <a:srgbClr val="2965AB"/>
              </a:buClr>
              <a:buSzPct val="100000"/>
              <a:buNone/>
            </a:pPr>
            <a:endParaRPr lang="zh-CN" altLang="en-US" sz="2000" dirty="0">
              <a:sym typeface="+mn-ea"/>
            </a:endParaRPr>
          </a:p>
        </p:txBody>
      </p:sp>
      <p:pic>
        <p:nvPicPr>
          <p:cNvPr id="2" name="图片 1" descr="timg"/>
          <p:cNvPicPr>
            <a:picLocks noChangeAspect="1"/>
          </p:cNvPicPr>
          <p:nvPr/>
        </p:nvPicPr>
        <p:blipFill>
          <a:blip r:embed="rId3"/>
          <a:stretch>
            <a:fillRect/>
          </a:stretch>
        </p:blipFill>
        <p:spPr>
          <a:xfrm>
            <a:off x="479425" y="2821940"/>
            <a:ext cx="6964680" cy="3776345"/>
          </a:xfrm>
          <a:prstGeom prst="rect">
            <a:avLst/>
          </a:prstGeom>
        </p:spPr>
      </p:pic>
      <p:sp>
        <p:nvSpPr>
          <p:cNvPr id="7" name="文本框 6"/>
          <p:cNvSpPr txBox="1"/>
          <p:nvPr/>
        </p:nvSpPr>
        <p:spPr>
          <a:xfrm>
            <a:off x="1452746" y="6478483"/>
            <a:ext cx="4536504" cy="398780"/>
          </a:xfrm>
          <a:prstGeom prst="rect">
            <a:avLst/>
          </a:prstGeom>
          <a:noFill/>
        </p:spPr>
        <p:txBody>
          <a:bodyPr wrap="square" rtlCol="0">
            <a:spAutoFit/>
          </a:bodyPr>
          <a:lstStyle/>
          <a:p>
            <a:pPr algn="ctr"/>
            <a:r>
              <a:rPr lang="zh-CN" altLang="en-US" sz="2000" dirty="0">
                <a:latin typeface="微软雅黑" panose="020B0503020204020204" charset="-122"/>
                <a:ea typeface="微软雅黑" panose="020B0503020204020204" charset="-122"/>
                <a:cs typeface="微软雅黑" panose="020B0503020204020204" charset="-122"/>
              </a:rPr>
              <a:t>基于</a:t>
            </a:r>
            <a:r>
              <a:rPr lang="en-US" sz="2000" dirty="0">
                <a:latin typeface="微软雅黑" panose="020B0503020204020204" charset="-122"/>
                <a:ea typeface="微软雅黑" panose="020B0503020204020204" charset="-122"/>
                <a:cs typeface="微软雅黑" panose="020B0503020204020204" charset="-122"/>
              </a:rPr>
              <a:t>Matlab</a:t>
            </a:r>
            <a:r>
              <a:rPr lang="zh-CN" altLang="en-US" sz="2000" dirty="0">
                <a:latin typeface="微软雅黑" panose="020B0503020204020204" charset="-122"/>
                <a:ea typeface="微软雅黑" panose="020B0503020204020204" charset="-122"/>
                <a:cs typeface="微软雅黑" panose="020B0503020204020204" charset="-122"/>
              </a:rPr>
              <a:t>绘制的</a:t>
            </a:r>
            <a:r>
              <a:rPr lang="en-US" altLang="zh-CN" sz="2000" dirty="0">
                <a:latin typeface="微软雅黑" panose="020B0503020204020204" charset="-122"/>
                <a:ea typeface="微软雅黑" panose="020B0503020204020204" charset="-122"/>
                <a:cs typeface="微软雅黑" panose="020B0503020204020204" charset="-122"/>
              </a:rPr>
              <a:t>3D</a:t>
            </a:r>
            <a:r>
              <a:rPr lang="zh-CN" altLang="en-US" sz="2000" dirty="0">
                <a:latin typeface="微软雅黑" panose="020B0503020204020204" charset="-122"/>
                <a:ea typeface="微软雅黑" panose="020B0503020204020204" charset="-122"/>
                <a:cs typeface="微软雅黑" panose="020B0503020204020204" charset="-122"/>
              </a:rPr>
              <a:t>图形</a:t>
            </a:r>
          </a:p>
        </p:txBody>
      </p:sp>
      <p:sp>
        <p:nvSpPr>
          <p:cNvPr id="6" name="文本占位符 1"/>
          <p:cNvSpPr txBox="1"/>
          <p:nvPr/>
        </p:nvSpPr>
        <p:spPr>
          <a:xfrm>
            <a:off x="479376" y="116632"/>
            <a:ext cx="4868117" cy="529569"/>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kumimoji="1" lang="zh-CN" altLang="en-US" b="1" dirty="0">
                <a:solidFill>
                  <a:srgbClr val="2965AB"/>
                </a:solidFill>
              </a:rPr>
              <a:t>可视化工具</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sp>
        <p:nvSpPr>
          <p:cNvPr id="59" name="Google Shape;59;p8"/>
          <p:cNvSpPr txBox="1"/>
          <p:nvPr/>
        </p:nvSpPr>
        <p:spPr>
          <a:xfrm>
            <a:off x="498104" y="1052736"/>
            <a:ext cx="10081200" cy="1152128"/>
          </a:xfrm>
          <a:prstGeom prst="rect">
            <a:avLst/>
          </a:prstGeom>
          <a:noFill/>
          <a:ln>
            <a:noFill/>
          </a:ln>
        </p:spPr>
        <p:txBody>
          <a:bodyPr spcFirstLastPara="1" wrap="square" lIns="91425" tIns="45700" rIns="91425" bIns="45700" anchor="t" anchorCtr="0">
            <a:noAutofit/>
          </a:bodyPr>
          <a:lstStyle/>
          <a:p>
            <a:pPr marL="342900" lvl="1" indent="-342900" algn="l" rtl="0">
              <a:spcBef>
                <a:spcPts val="0"/>
              </a:spcBef>
              <a:spcAft>
                <a:spcPts val="0"/>
              </a:spcAft>
              <a:buClr>
                <a:srgbClr val="2965AB"/>
              </a:buClr>
              <a:buSzPts val="1000"/>
              <a:buFont typeface="Arial" panose="020B0604020202020204" pitchFamily="34" charset="0"/>
              <a:buChar char="•"/>
            </a:pPr>
            <a:r>
              <a:rPr lang="en-US" sz="2000" b="1" dirty="0">
                <a:solidFill>
                  <a:srgbClr val="2965AB"/>
                </a:solidFill>
                <a:latin typeface="微软雅黑" panose="020B0503020204020204" charset="-122"/>
                <a:ea typeface="微软雅黑" panose="020B0503020204020204" charset="-122"/>
                <a:cs typeface="微软雅黑" panose="020B0503020204020204" charset="-122"/>
                <a:sym typeface="微软雅黑" panose="020B0503020204020204" charset="-122"/>
              </a:rPr>
              <a:t>Tableau</a:t>
            </a:r>
            <a:endParaRPr sz="2000" b="1" dirty="0">
              <a:solidFill>
                <a:srgbClr val="2965AB"/>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a:p>
            <a:pPr marL="508000" lvl="0" indent="-342900" algn="l" rtl="0">
              <a:spcBef>
                <a:spcPts val="2000"/>
              </a:spcBef>
              <a:spcAft>
                <a:spcPts val="0"/>
              </a:spcAft>
              <a:buClr>
                <a:srgbClr val="2965AB"/>
              </a:buClr>
              <a:buSzPts val="1000"/>
              <a:buFont typeface="Arial" panose="020B0604020202020204" pitchFamily="34" charset="0"/>
              <a:buChar char="•"/>
            </a:pPr>
            <a:r>
              <a:rPr lang="zh-CN" altLang="en-US" sz="2000" dirty="0">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rPr>
              <a:t>是</a:t>
            </a:r>
            <a:r>
              <a:rPr lang="en-US" sz="2000" dirty="0" err="1">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rPr>
              <a:t>一款非常流行的商业智能</a:t>
            </a:r>
            <a:r>
              <a:rPr lang="zh-CN" altLang="en-US" sz="2000" dirty="0">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rPr>
              <a:t>可视化</a:t>
            </a:r>
            <a:r>
              <a:rPr lang="en-US" sz="2000" dirty="0" err="1">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rPr>
              <a:t>软件</a:t>
            </a:r>
            <a:r>
              <a:rPr lang="zh-CN" altLang="en-US" sz="2000" dirty="0">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rPr>
              <a:t>，收费软件。</a:t>
            </a:r>
            <a:endParaRPr dirty="0">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pic>
        <p:nvPicPr>
          <p:cNvPr id="60" name="Google Shape;60;p8"/>
          <p:cNvPicPr preferRelativeResize="0"/>
          <p:nvPr/>
        </p:nvPicPr>
        <p:blipFill>
          <a:blip r:embed="rId3"/>
          <a:stretch>
            <a:fillRect/>
          </a:stretch>
        </p:blipFill>
        <p:spPr>
          <a:xfrm>
            <a:off x="839416" y="2132856"/>
            <a:ext cx="5452747" cy="4504200"/>
          </a:xfrm>
          <a:prstGeom prst="rect">
            <a:avLst/>
          </a:prstGeom>
          <a:noFill/>
          <a:ln>
            <a:noFill/>
          </a:ln>
        </p:spPr>
      </p:pic>
      <p:pic>
        <p:nvPicPr>
          <p:cNvPr id="62" name="Google Shape;62;p8"/>
          <p:cNvPicPr preferRelativeResize="0"/>
          <p:nvPr/>
        </p:nvPicPr>
        <p:blipFill>
          <a:blip r:embed="rId4"/>
          <a:stretch>
            <a:fillRect/>
          </a:stretch>
        </p:blipFill>
        <p:spPr>
          <a:xfrm>
            <a:off x="8832304" y="1031156"/>
            <a:ext cx="1440160" cy="745524"/>
          </a:xfrm>
          <a:prstGeom prst="rect">
            <a:avLst/>
          </a:prstGeom>
          <a:noFill/>
          <a:ln>
            <a:noFill/>
          </a:ln>
        </p:spPr>
      </p:pic>
      <p:sp>
        <p:nvSpPr>
          <p:cNvPr id="7" name="文本占位符 1"/>
          <p:cNvSpPr txBox="1"/>
          <p:nvPr/>
        </p:nvSpPr>
        <p:spPr>
          <a:xfrm>
            <a:off x="407368" y="155205"/>
            <a:ext cx="4868117" cy="529569"/>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kumimoji="1" lang="zh-CN" altLang="en-US" b="1" dirty="0">
                <a:solidFill>
                  <a:srgbClr val="2965AB"/>
                </a:solidFill>
              </a:rPr>
              <a:t>可视化工具</a:t>
            </a:r>
          </a:p>
        </p:txBody>
      </p:sp>
      <p:sp>
        <p:nvSpPr>
          <p:cNvPr id="2" name="矩形 1"/>
          <p:cNvSpPr/>
          <p:nvPr/>
        </p:nvSpPr>
        <p:spPr>
          <a:xfrm>
            <a:off x="7256601" y="2564904"/>
            <a:ext cx="4672048" cy="1713290"/>
          </a:xfrm>
          <a:prstGeom prst="rect">
            <a:avLst/>
          </a:prstGeom>
        </p:spPr>
        <p:txBody>
          <a:bodyPr wrap="square">
            <a:spAutoFit/>
          </a:bodyPr>
          <a:lstStyle/>
          <a:p>
            <a:pPr marL="165100" lvl="0">
              <a:spcBef>
                <a:spcPts val="2000"/>
              </a:spcBef>
              <a:buClr>
                <a:srgbClr val="2965AB"/>
              </a:buClr>
              <a:buSzPts val="1000"/>
            </a:pPr>
            <a:r>
              <a:rPr lang="zh-CN" altLang="en-US" b="1" dirty="0">
                <a:solidFill>
                  <a:srgbClr val="2965AB"/>
                </a:solidFill>
                <a:latin typeface="微软雅黑" panose="020B0503020204020204" charset="-122"/>
                <a:ea typeface="微软雅黑" panose="020B0503020204020204" charset="-122"/>
                <a:cs typeface="微软雅黑" panose="020B0503020204020204" charset="-122"/>
                <a:sym typeface="微软雅黑" panose="020B0503020204020204" charset="-122"/>
              </a:rPr>
              <a:t>下载网址：</a:t>
            </a:r>
            <a:endParaRPr lang="en-US" altLang="zh-CN" b="1" dirty="0">
              <a:solidFill>
                <a:srgbClr val="2965AB"/>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a:p>
            <a:pPr marL="165100" lvl="0">
              <a:spcBef>
                <a:spcPts val="2000"/>
              </a:spcBef>
              <a:buClr>
                <a:srgbClr val="2965AB"/>
              </a:buClr>
              <a:buSzPts val="1000"/>
            </a:pPr>
            <a:r>
              <a:rPr lang="en-US" altLang="zh-CN" b="1" dirty="0">
                <a:solidFill>
                  <a:srgbClr val="2965AB"/>
                </a:solidFill>
                <a:latin typeface="微软雅黑" panose="020B0503020204020204" charset="-122"/>
                <a:ea typeface="微软雅黑" panose="020B0503020204020204" charset="-122"/>
                <a:cs typeface="微软雅黑" panose="020B0503020204020204" charset="-122"/>
                <a:sym typeface="微软雅黑" panose="020B0503020204020204" charset="-122"/>
                <a:hlinkClick r:id="rId5"/>
              </a:rPr>
              <a:t>https://www.tableau.com</a:t>
            </a:r>
            <a:endParaRPr lang="en-US" altLang="zh-CN" b="1" dirty="0">
              <a:solidFill>
                <a:srgbClr val="2965AB"/>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a:p>
            <a:pPr marL="165100" lvl="0">
              <a:spcBef>
                <a:spcPts val="2000"/>
              </a:spcBef>
              <a:buClr>
                <a:srgbClr val="2965AB"/>
              </a:buClr>
              <a:buSzPts val="1000"/>
            </a:pPr>
            <a:r>
              <a:rPr lang="zh-CN" altLang="en-US" b="1" dirty="0">
                <a:solidFill>
                  <a:srgbClr val="2965AB"/>
                </a:solidFill>
                <a:latin typeface="微软雅黑" panose="020B0503020204020204" charset="-122"/>
                <a:ea typeface="微软雅黑" panose="020B0503020204020204" charset="-122"/>
                <a:cs typeface="微软雅黑" panose="020B0503020204020204" charset="-122"/>
                <a:sym typeface="微软雅黑" panose="020B0503020204020204" charset="-122"/>
              </a:rPr>
              <a:t>推荐书籍：</a:t>
            </a:r>
            <a:r>
              <a:rPr lang="en-US" altLang="zh-CN" b="1" dirty="0">
                <a:solidFill>
                  <a:srgbClr val="2965AB"/>
                </a:solidFill>
                <a:latin typeface="微软雅黑" panose="020B0503020204020204" charset="-122"/>
                <a:ea typeface="微软雅黑" panose="020B0503020204020204" charset="-122"/>
                <a:cs typeface="微软雅黑" panose="020B0503020204020204" charset="-122"/>
                <a:sym typeface="微软雅黑" panose="020B0503020204020204" charset="-122"/>
              </a:rPr>
              <a:t>《</a:t>
            </a:r>
            <a:r>
              <a:rPr lang="zh-CN" altLang="en-US" b="1" dirty="0">
                <a:solidFill>
                  <a:srgbClr val="2965AB"/>
                </a:solidFill>
                <a:latin typeface="微软雅黑" panose="020B0503020204020204" charset="-122"/>
                <a:ea typeface="微软雅黑" panose="020B0503020204020204" charset="-122"/>
                <a:cs typeface="微软雅黑" panose="020B0503020204020204" charset="-122"/>
                <a:sym typeface="微软雅黑" panose="020B0503020204020204" charset="-122"/>
              </a:rPr>
              <a:t>触手可及的大数据分析工具：</a:t>
            </a:r>
            <a:r>
              <a:rPr lang="en-US" altLang="zh-CN" b="1" dirty="0">
                <a:solidFill>
                  <a:srgbClr val="2965AB"/>
                </a:solidFill>
                <a:latin typeface="微软雅黑" panose="020B0503020204020204" charset="-122"/>
                <a:ea typeface="微软雅黑" panose="020B0503020204020204" charset="-122"/>
                <a:cs typeface="微软雅黑" panose="020B0503020204020204" charset="-122"/>
                <a:sym typeface="微软雅黑" panose="020B0503020204020204" charset="-122"/>
              </a:rPr>
              <a:t>Tableau</a:t>
            </a:r>
            <a:r>
              <a:rPr lang="zh-CN" altLang="en-US" b="1" dirty="0">
                <a:solidFill>
                  <a:srgbClr val="2965AB"/>
                </a:solidFill>
                <a:latin typeface="微软雅黑" panose="020B0503020204020204" charset="-122"/>
                <a:ea typeface="微软雅黑" panose="020B0503020204020204" charset="-122"/>
                <a:cs typeface="微软雅黑" panose="020B0503020204020204" charset="-122"/>
                <a:sym typeface="微软雅黑" panose="020B0503020204020204" charset="-122"/>
              </a:rPr>
              <a:t>案例集</a:t>
            </a:r>
            <a:r>
              <a:rPr lang="en-US" altLang="zh-CN" b="1" dirty="0">
                <a:solidFill>
                  <a:srgbClr val="2965AB"/>
                </a:solidFill>
                <a:latin typeface="微软雅黑" panose="020B0503020204020204" charset="-122"/>
                <a:ea typeface="微软雅黑" panose="020B0503020204020204" charset="-122"/>
                <a:cs typeface="微软雅黑" panose="020B0503020204020204" charset="-122"/>
                <a:sym typeface="微软雅黑" panose="020B0503020204020204" charset="-122"/>
              </a:rPr>
              <a:t>》</a:t>
            </a:r>
            <a:r>
              <a:rPr lang="zh-CN" altLang="en-US" b="1" dirty="0">
                <a:solidFill>
                  <a:srgbClr val="2965AB"/>
                </a:solidFill>
                <a:latin typeface="微软雅黑" panose="020B0503020204020204" charset="-122"/>
                <a:ea typeface="微软雅黑" panose="020B0503020204020204" charset="-122"/>
                <a:cs typeface="微软雅黑" panose="020B0503020204020204" charset="-122"/>
                <a:sym typeface="微软雅黑" panose="020B0503020204020204" charset="-122"/>
              </a:rPr>
              <a:t>。</a:t>
            </a:r>
            <a:endParaRPr lang="en-US" altLang="zh-CN" b="1" dirty="0">
              <a:solidFill>
                <a:srgbClr val="2965AB"/>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7" name="Google Shape;157;p18"/>
          <p:cNvSpPr txBox="1"/>
          <p:nvPr/>
        </p:nvSpPr>
        <p:spPr>
          <a:xfrm>
            <a:off x="509403" y="764704"/>
            <a:ext cx="10081200" cy="4896600"/>
          </a:xfrm>
          <a:prstGeom prst="rect">
            <a:avLst/>
          </a:prstGeom>
          <a:noFill/>
          <a:ln>
            <a:noFill/>
          </a:ln>
        </p:spPr>
        <p:txBody>
          <a:bodyPr spcFirstLastPara="1" wrap="square" lIns="91425" tIns="45700" rIns="91425" bIns="45700" anchor="t" anchorCtr="0">
            <a:noAutofit/>
          </a:bodyPr>
          <a:lstStyle/>
          <a:p>
            <a:pPr marL="342900" marR="0" lvl="1" indent="-342900" algn="l" rtl="0">
              <a:lnSpc>
                <a:spcPct val="100000"/>
              </a:lnSpc>
              <a:spcBef>
                <a:spcPts val="0"/>
              </a:spcBef>
              <a:spcAft>
                <a:spcPts val="0"/>
              </a:spcAft>
              <a:buClr>
                <a:srgbClr val="2965AB"/>
              </a:buClr>
              <a:buSzPts val="1000"/>
              <a:buFont typeface="Arial" panose="020B0604020202020204" pitchFamily="34" charset="0"/>
              <a:buChar char="•"/>
            </a:pPr>
            <a:r>
              <a:rPr lang="en-US" sz="2000" b="1" dirty="0" err="1">
                <a:solidFill>
                  <a:srgbClr val="2965AB"/>
                </a:solidFill>
                <a:latin typeface="微软雅黑" panose="020B0503020204020204" charset="-122"/>
                <a:ea typeface="微软雅黑" panose="020B0503020204020204" charset="-122"/>
                <a:cs typeface="微软雅黑" panose="020B0503020204020204" charset="-122"/>
                <a:sym typeface="微软雅黑" panose="020B0503020204020204" charset="-122"/>
              </a:rPr>
              <a:t>Gapminder</a:t>
            </a:r>
            <a:r>
              <a:rPr lang="zh-CN" altLang="en-US" sz="2000" b="1" dirty="0">
                <a:solidFill>
                  <a:srgbClr val="2965AB"/>
                </a:solidFill>
                <a:latin typeface="微软雅黑" panose="020B0503020204020204" charset="-122"/>
                <a:ea typeface="微软雅黑" panose="020B0503020204020204" charset="-122"/>
                <a:cs typeface="微软雅黑" panose="020B0503020204020204" charset="-122"/>
                <a:sym typeface="微软雅黑" panose="020B0503020204020204" charset="-122"/>
              </a:rPr>
              <a:t>，是在线制图工具。依托国际统计数据（只能是该网站上的），生成统计图形</a:t>
            </a:r>
            <a:endParaRPr sz="2000" b="1" dirty="0">
              <a:solidFill>
                <a:srgbClr val="2965AB"/>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a:p>
            <a:pPr marL="508000" lvl="0" indent="-342900">
              <a:spcBef>
                <a:spcPts val="2000"/>
              </a:spcBef>
              <a:buClr>
                <a:srgbClr val="2965AB"/>
              </a:buClr>
              <a:buSzPts val="1000"/>
              <a:buFont typeface="Arial" panose="020B0604020202020204" pitchFamily="34" charset="0"/>
              <a:buChar char="•"/>
            </a:pPr>
            <a:r>
              <a:rPr lang="en-US" sz="2000" dirty="0">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hlinkClick r:id="rId3"/>
              </a:rPr>
              <a:t>https://www.gapminder.org</a:t>
            </a:r>
            <a:r>
              <a:rPr lang="zh-CN" altLang="en-US" sz="2000" dirty="0">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rPr>
              <a:t>，看例图：</a:t>
            </a:r>
            <a:endParaRPr sz="2000" dirty="0">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a:p>
            <a:pPr marL="914400" marR="0" lvl="0" indent="0" algn="l" rtl="0">
              <a:lnSpc>
                <a:spcPct val="100000"/>
              </a:lnSpc>
              <a:spcBef>
                <a:spcPts val="0"/>
              </a:spcBef>
              <a:spcAft>
                <a:spcPts val="0"/>
              </a:spcAft>
              <a:buNone/>
            </a:pPr>
            <a:endParaRPr sz="2000" b="1" dirty="0">
              <a:solidFill>
                <a:srgbClr val="2965AB"/>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a:p>
            <a:pPr marL="457200" marR="0" lvl="0" indent="0" algn="l" rtl="0">
              <a:lnSpc>
                <a:spcPct val="100000"/>
              </a:lnSpc>
              <a:spcBef>
                <a:spcPts val="1000"/>
              </a:spcBef>
              <a:spcAft>
                <a:spcPts val="0"/>
              </a:spcAft>
              <a:buNone/>
            </a:pPr>
            <a:endParaRPr dirty="0">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pic>
        <p:nvPicPr>
          <p:cNvPr id="159" name="Google Shape;159;p18"/>
          <p:cNvPicPr preferRelativeResize="0"/>
          <p:nvPr/>
        </p:nvPicPr>
        <p:blipFill>
          <a:blip r:embed="rId4"/>
          <a:stretch>
            <a:fillRect/>
          </a:stretch>
        </p:blipFill>
        <p:spPr>
          <a:xfrm>
            <a:off x="1301561" y="2096900"/>
            <a:ext cx="9140177" cy="4026100"/>
          </a:xfrm>
          <a:prstGeom prst="rect">
            <a:avLst/>
          </a:prstGeom>
          <a:noFill/>
          <a:ln>
            <a:noFill/>
          </a:ln>
        </p:spPr>
      </p:pic>
      <p:sp>
        <p:nvSpPr>
          <p:cNvPr id="160" name="Google Shape;160;p18"/>
          <p:cNvSpPr txBox="1"/>
          <p:nvPr/>
        </p:nvSpPr>
        <p:spPr>
          <a:xfrm>
            <a:off x="1301561" y="6123000"/>
            <a:ext cx="10339055" cy="590100"/>
          </a:xfrm>
          <a:prstGeom prst="rect">
            <a:avLst/>
          </a:prstGeom>
          <a:noFill/>
          <a:ln>
            <a:noFill/>
          </a:ln>
        </p:spPr>
        <p:txBody>
          <a:bodyPr spcFirstLastPara="1" wrap="square" lIns="91425" tIns="45700" rIns="91425" bIns="45700" anchor="t" anchorCtr="0">
            <a:noAutofit/>
          </a:bodyPr>
          <a:lstStyle/>
          <a:p>
            <a:pPr lvl="0">
              <a:lnSpc>
                <a:spcPct val="90000"/>
              </a:lnSpc>
              <a:buClr>
                <a:srgbClr val="000000"/>
              </a:buClr>
              <a:buSzPts val="2000"/>
            </a:pPr>
            <a:r>
              <a:rPr lang="en-US" altLang="zh-CN" dirty="0" err="1">
                <a:latin typeface="微软雅黑" panose="020B0503020204020204" charset="-122"/>
                <a:ea typeface="微软雅黑" panose="020B0503020204020204" charset="-122"/>
                <a:cs typeface="微软雅黑" panose="020B0503020204020204" charset="-122"/>
                <a:sym typeface="微软雅黑" panose="020B0503020204020204" charset="-122"/>
              </a:rPr>
              <a:t>气泡图</a:t>
            </a:r>
            <a:r>
              <a:rPr lang="zh-CN" altLang="en-US" dirty="0">
                <a:latin typeface="微软雅黑" panose="020B0503020204020204" charset="-122"/>
                <a:ea typeface="微软雅黑" panose="020B0503020204020204" charset="-122"/>
                <a:cs typeface="微软雅黑" panose="020B0503020204020204" charset="-122"/>
                <a:sym typeface="微软雅黑" panose="020B0503020204020204" charset="-122"/>
              </a:rPr>
              <a:t>：横轴是各国人均收入，纵轴是预期寿命，气泡，是各国人口。</a:t>
            </a:r>
            <a:endParaRPr sz="1800" dirty="0">
              <a:solidFill>
                <a:srgbClr val="000000"/>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7" name="文本占位符 1"/>
          <p:cNvSpPr txBox="1"/>
          <p:nvPr/>
        </p:nvSpPr>
        <p:spPr>
          <a:xfrm>
            <a:off x="479376" y="116632"/>
            <a:ext cx="4868117" cy="529569"/>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kumimoji="1" lang="zh-CN" altLang="en-US" b="1" dirty="0">
                <a:solidFill>
                  <a:srgbClr val="2965AB"/>
                </a:solidFill>
              </a:rPr>
              <a:t>可视化工具：在线做图</a:t>
            </a:r>
          </a:p>
          <a:p>
            <a:pPr marL="0" indent="0">
              <a:lnSpc>
                <a:spcPct val="100000"/>
              </a:lnSpc>
              <a:buNone/>
            </a:pPr>
            <a:endParaRPr kumimoji="1" lang="zh-CN" altLang="en-US" b="1" dirty="0">
              <a:solidFill>
                <a:srgbClr val="2965AB"/>
              </a:solidFill>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47"/>
        <p:cNvGrpSpPr/>
        <p:nvPr/>
      </p:nvGrpSpPr>
      <p:grpSpPr>
        <a:xfrm>
          <a:off x="0" y="0"/>
          <a:ext cx="0" cy="0"/>
          <a:chOff x="0" y="0"/>
          <a:chExt cx="0" cy="0"/>
        </a:xfrm>
      </p:grpSpPr>
      <p:sp>
        <p:nvSpPr>
          <p:cNvPr id="49" name="Google Shape;49;p7"/>
          <p:cNvSpPr txBox="1"/>
          <p:nvPr/>
        </p:nvSpPr>
        <p:spPr>
          <a:xfrm>
            <a:off x="498104" y="1052736"/>
            <a:ext cx="11214520" cy="432048"/>
          </a:xfrm>
          <a:prstGeom prst="rect">
            <a:avLst/>
          </a:prstGeom>
          <a:noFill/>
          <a:ln>
            <a:noFill/>
          </a:ln>
        </p:spPr>
        <p:txBody>
          <a:bodyPr spcFirstLastPara="1" wrap="square" lIns="91425" tIns="45700" rIns="91425" bIns="45700" anchor="t" anchorCtr="0">
            <a:noAutofit/>
          </a:bodyPr>
          <a:lstStyle/>
          <a:p>
            <a:pPr marL="342900" lvl="1" indent="-342900">
              <a:buClr>
                <a:srgbClr val="2965AB"/>
              </a:buClr>
              <a:buSzPts val="1000"/>
              <a:buFont typeface="Arial" panose="020B0604020202020204" pitchFamily="34" charset="0"/>
              <a:buChar char="•"/>
            </a:pPr>
            <a:r>
              <a:rPr lang="en-US" sz="2000" b="1" dirty="0">
                <a:solidFill>
                  <a:srgbClr val="2965AB"/>
                </a:solidFill>
                <a:latin typeface="微软雅黑" panose="020B0503020204020204" charset="-122"/>
                <a:ea typeface="微软雅黑" panose="020B0503020204020204" charset="-122"/>
                <a:cs typeface="微软雅黑" panose="020B0503020204020204" charset="-122"/>
                <a:sym typeface="微软雅黑" panose="020B0503020204020204" charset="-122"/>
              </a:rPr>
              <a:t>Google Sheet</a:t>
            </a:r>
            <a:r>
              <a:rPr lang="zh-CN" altLang="en-US" sz="2000" b="1" dirty="0">
                <a:solidFill>
                  <a:srgbClr val="2965AB"/>
                </a:solidFill>
                <a:latin typeface="微软雅黑" panose="020B0503020204020204" charset="-122"/>
                <a:ea typeface="微软雅黑" panose="020B0503020204020204" charset="-122"/>
                <a:cs typeface="微软雅黑" panose="020B0503020204020204" charset="-122"/>
                <a:sym typeface="微软雅黑" panose="020B0503020204020204" charset="-122"/>
              </a:rPr>
              <a:t>，也是在线制图工具，网址：</a:t>
            </a:r>
            <a:r>
              <a:rPr lang="en-US" altLang="zh-CN" sz="2000" b="1" dirty="0">
                <a:solidFill>
                  <a:srgbClr val="2965AB"/>
                </a:solidFill>
                <a:latin typeface="微软雅黑" panose="020B0503020204020204" charset="-122"/>
                <a:ea typeface="微软雅黑" panose="020B0503020204020204" charset="-122"/>
                <a:cs typeface="微软雅黑" panose="020B0503020204020204" charset="-122"/>
                <a:sym typeface="微软雅黑" panose="020B0503020204020204" charset="-122"/>
              </a:rPr>
              <a:t>http://www.google.cn/sheets/about/</a:t>
            </a:r>
            <a:endParaRPr sz="2000" dirty="0">
              <a:latin typeface="微软雅黑" panose="020B0503020204020204" charset="-122"/>
              <a:ea typeface="微软雅黑" panose="020B0503020204020204" charset="-122"/>
              <a:cs typeface="微软雅黑" panose="020B0503020204020204" charset="-122"/>
              <a:sym typeface="微软雅黑" panose="020B0503020204020204" charset="-122"/>
            </a:endParaRPr>
          </a:p>
          <a:p>
            <a:pPr marL="0" marR="0" lvl="0" indent="0" algn="l" rtl="0">
              <a:lnSpc>
                <a:spcPct val="100000"/>
              </a:lnSpc>
              <a:spcBef>
                <a:spcPts val="500"/>
              </a:spcBef>
              <a:spcAft>
                <a:spcPts val="0"/>
              </a:spcAft>
              <a:buNone/>
            </a:pPr>
            <a:endParaRPr dirty="0">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pic>
        <p:nvPicPr>
          <p:cNvPr id="50" name="Google Shape;50;p7"/>
          <p:cNvPicPr preferRelativeResize="0"/>
          <p:nvPr/>
        </p:nvPicPr>
        <p:blipFill>
          <a:blip r:embed="rId3"/>
          <a:stretch>
            <a:fillRect/>
          </a:stretch>
        </p:blipFill>
        <p:spPr>
          <a:xfrm>
            <a:off x="963979" y="1484784"/>
            <a:ext cx="8767025" cy="5023876"/>
          </a:xfrm>
          <a:prstGeom prst="rect">
            <a:avLst/>
          </a:prstGeom>
          <a:noFill/>
          <a:ln>
            <a:noFill/>
          </a:ln>
        </p:spPr>
      </p:pic>
      <p:sp>
        <p:nvSpPr>
          <p:cNvPr id="7" name="文本占位符 1"/>
          <p:cNvSpPr txBox="1"/>
          <p:nvPr/>
        </p:nvSpPr>
        <p:spPr>
          <a:xfrm>
            <a:off x="479376" y="116632"/>
            <a:ext cx="4868117" cy="529569"/>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kumimoji="1" lang="zh-CN" altLang="en-US" b="1" dirty="0">
                <a:solidFill>
                  <a:srgbClr val="2965AB"/>
                </a:solidFill>
              </a:rPr>
              <a:t>可视化工具：在线做图</a:t>
            </a:r>
          </a:p>
          <a:p>
            <a:pPr marL="0" indent="0">
              <a:lnSpc>
                <a:spcPct val="100000"/>
              </a:lnSpc>
              <a:buNone/>
            </a:pPr>
            <a:endParaRPr kumimoji="1" lang="zh-CN" altLang="en-US" b="1" dirty="0">
              <a:solidFill>
                <a:srgbClr val="2965AB"/>
              </a:solidFill>
            </a:endParaRPr>
          </a:p>
        </p:txBody>
      </p:sp>
      <p:sp>
        <p:nvSpPr>
          <p:cNvPr id="2" name="TextBox 1"/>
          <p:cNvSpPr txBox="1"/>
          <p:nvPr/>
        </p:nvSpPr>
        <p:spPr>
          <a:xfrm>
            <a:off x="9912424" y="2286025"/>
            <a:ext cx="2088232" cy="369332"/>
          </a:xfrm>
          <a:prstGeom prst="rect">
            <a:avLst/>
          </a:prstGeom>
          <a:noFill/>
        </p:spPr>
        <p:txBody>
          <a:bodyPr wrap="square" rtlCol="0">
            <a:spAutoFit/>
          </a:bodyPr>
          <a:lstStyle/>
          <a:p>
            <a:r>
              <a:rPr lang="zh-CN" altLang="en-US" dirty="0"/>
              <a:t>缺点：很难登录。</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txBox="1"/>
          <p:nvPr/>
        </p:nvSpPr>
        <p:spPr>
          <a:xfrm>
            <a:off x="479376" y="116632"/>
            <a:ext cx="4868117" cy="529569"/>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kumimoji="1" lang="zh-CN" altLang="en-US" b="1" dirty="0">
                <a:solidFill>
                  <a:srgbClr val="2965AB"/>
                </a:solidFill>
              </a:rPr>
              <a:t>可视化工具：在线做图</a:t>
            </a:r>
          </a:p>
          <a:p>
            <a:pPr marL="0" indent="0">
              <a:lnSpc>
                <a:spcPct val="100000"/>
              </a:lnSpc>
              <a:buNone/>
            </a:pPr>
            <a:endParaRPr kumimoji="1" lang="zh-CN" altLang="en-US" b="1" dirty="0">
              <a:solidFill>
                <a:srgbClr val="2965AB"/>
              </a:solidFill>
            </a:endParaRPr>
          </a:p>
        </p:txBody>
      </p:sp>
      <p:sp>
        <p:nvSpPr>
          <p:cNvPr id="3" name="TextBox 2"/>
          <p:cNvSpPr txBox="1"/>
          <p:nvPr/>
        </p:nvSpPr>
        <p:spPr>
          <a:xfrm>
            <a:off x="839416" y="908720"/>
            <a:ext cx="10585176" cy="923330"/>
          </a:xfrm>
          <a:prstGeom prst="rect">
            <a:avLst/>
          </a:prstGeom>
          <a:noFill/>
        </p:spPr>
        <p:txBody>
          <a:bodyPr wrap="square" rtlCol="0">
            <a:spAutoFit/>
          </a:bodyPr>
          <a:lstStyle/>
          <a:p>
            <a:pPr>
              <a:lnSpc>
                <a:spcPct val="150000"/>
              </a:lnSpc>
            </a:pPr>
            <a:r>
              <a:rPr lang="en-US" altLang="zh-CN" dirty="0" err="1"/>
              <a:t>Piktochart</a:t>
            </a:r>
            <a:r>
              <a:rPr lang="en-US" altLang="zh-CN" dirty="0"/>
              <a:t> </a:t>
            </a:r>
            <a:r>
              <a:rPr lang="zh-CN" altLang="en-US" dirty="0"/>
              <a:t>：也是在线制图工具，宣传口号是，让信息图制作比</a:t>
            </a:r>
            <a:r>
              <a:rPr lang="en-US" altLang="zh-CN" dirty="0"/>
              <a:t>PPT</a:t>
            </a:r>
            <a:r>
              <a:rPr lang="zh-CN" altLang="en-US" dirty="0"/>
              <a:t>还简单</a:t>
            </a:r>
            <a:endParaRPr lang="en-US" altLang="zh-CN" dirty="0"/>
          </a:p>
          <a:p>
            <a:pPr>
              <a:lnSpc>
                <a:spcPct val="150000"/>
              </a:lnSpc>
            </a:pPr>
            <a:r>
              <a:rPr lang="zh-CN" altLang="en-US" dirty="0"/>
              <a:t>网址：</a:t>
            </a:r>
            <a:r>
              <a:rPr lang="en-US" altLang="zh-CN" dirty="0"/>
              <a:t>https://piktochart.com/</a:t>
            </a:r>
            <a:endParaRPr lang="zh-CN"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9416" y="2060846"/>
            <a:ext cx="6120680" cy="37836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692503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txBox="1"/>
          <p:nvPr/>
        </p:nvSpPr>
        <p:spPr>
          <a:xfrm>
            <a:off x="479376" y="188640"/>
            <a:ext cx="4868117" cy="529569"/>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kumimoji="1" lang="zh-CN" altLang="en-US" b="1" dirty="0">
                <a:solidFill>
                  <a:srgbClr val="2965AB"/>
                </a:solidFill>
              </a:rPr>
              <a:t>目录</a:t>
            </a:r>
          </a:p>
        </p:txBody>
      </p:sp>
      <p:sp>
        <p:nvSpPr>
          <p:cNvPr id="3" name="Rectangle 3"/>
          <p:cNvSpPr txBox="1">
            <a:spLocks noChangeArrowheads="1"/>
          </p:cNvSpPr>
          <p:nvPr/>
        </p:nvSpPr>
        <p:spPr>
          <a:xfrm>
            <a:off x="479376" y="1412776"/>
            <a:ext cx="10081120" cy="309634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buClr>
                <a:srgbClr val="2965AB"/>
              </a:buClr>
              <a:buSzPct val="100000"/>
            </a:pPr>
            <a:r>
              <a:rPr lang="zh-CN" altLang="en-US" sz="2400" b="1" dirty="0">
                <a:solidFill>
                  <a:srgbClr val="2965AB"/>
                </a:solidFill>
              </a:rPr>
              <a:t>数据可视化初探</a:t>
            </a:r>
          </a:p>
          <a:p>
            <a:pPr>
              <a:lnSpc>
                <a:spcPct val="150000"/>
              </a:lnSpc>
              <a:buClr>
                <a:srgbClr val="2965AB"/>
              </a:buClr>
              <a:buSzPct val="100000"/>
            </a:pPr>
            <a:r>
              <a:rPr lang="zh-CN" altLang="en-US" sz="2400" b="1" dirty="0">
                <a:solidFill>
                  <a:srgbClr val="2965AB">
                    <a:alpha val="40000"/>
                  </a:srgbClr>
                </a:solidFill>
              </a:rPr>
              <a:t>数据基础</a:t>
            </a:r>
          </a:p>
          <a:p>
            <a:pPr>
              <a:lnSpc>
                <a:spcPct val="150000"/>
              </a:lnSpc>
              <a:buClr>
                <a:srgbClr val="2965AB"/>
              </a:buClr>
              <a:buSzPct val="100000"/>
            </a:pPr>
            <a:r>
              <a:rPr lang="zh-CN" altLang="en-US" sz="2400" b="1" dirty="0">
                <a:solidFill>
                  <a:srgbClr val="2965AB">
                    <a:alpha val="40000"/>
                  </a:srgbClr>
                </a:solidFill>
              </a:rPr>
              <a:t>可视化图表类型</a:t>
            </a:r>
          </a:p>
          <a:p>
            <a:pPr>
              <a:lnSpc>
                <a:spcPct val="150000"/>
              </a:lnSpc>
              <a:buClr>
                <a:srgbClr val="2965AB"/>
              </a:buClr>
              <a:buSzPct val="100000"/>
            </a:pPr>
            <a:r>
              <a:rPr lang="zh-CN" altLang="en-US" sz="2400" b="1" dirty="0">
                <a:solidFill>
                  <a:srgbClr val="2965AB">
                    <a:alpha val="40000"/>
                  </a:srgbClr>
                </a:solidFill>
                <a:sym typeface="+mn-ea"/>
              </a:rPr>
              <a:t>视觉编码和</a:t>
            </a:r>
            <a:r>
              <a:rPr lang="zh-CN" altLang="en-US" sz="2400" b="1" dirty="0">
                <a:solidFill>
                  <a:srgbClr val="2965AB">
                    <a:alpha val="40000"/>
                  </a:srgbClr>
                </a:solidFill>
              </a:rPr>
              <a:t>视觉感知</a:t>
            </a:r>
          </a:p>
          <a:p>
            <a:pPr>
              <a:lnSpc>
                <a:spcPct val="150000"/>
              </a:lnSpc>
              <a:buClr>
                <a:srgbClr val="2965AB"/>
              </a:buClr>
              <a:buSzPct val="100000"/>
            </a:pPr>
            <a:r>
              <a:rPr lang="zh-CN" altLang="en-US" sz="2400" b="1" dirty="0">
                <a:solidFill>
                  <a:srgbClr val="2965AB">
                    <a:alpha val="40000"/>
                  </a:srgbClr>
                </a:solidFill>
              </a:rPr>
              <a:t>可视化软件介绍</a:t>
            </a:r>
            <a:endParaRPr lang="en-US" altLang="zh-CN" sz="2400" b="1" dirty="0">
              <a:solidFill>
                <a:srgbClr val="2965AB"/>
              </a:solidFill>
            </a:endParaRPr>
          </a:p>
          <a:p>
            <a:pPr>
              <a:lnSpc>
                <a:spcPct val="150000"/>
              </a:lnSpc>
              <a:buClr>
                <a:srgbClr val="2965AB"/>
              </a:buClr>
              <a:buSzPct val="100000"/>
            </a:pPr>
            <a:endParaRPr lang="en-US" altLang="zh-CN" sz="2400" b="1" dirty="0">
              <a:solidFill>
                <a:srgbClr val="2965AB"/>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1"/>
          <p:cNvSpPr txBox="1"/>
          <p:nvPr/>
        </p:nvSpPr>
        <p:spPr>
          <a:xfrm>
            <a:off x="479376" y="116632"/>
            <a:ext cx="4868117" cy="529569"/>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kumimoji="1" lang="zh-CN" altLang="en-US" b="1" dirty="0">
                <a:solidFill>
                  <a:srgbClr val="2965AB"/>
                </a:solidFill>
                <a:sym typeface="+mn-ea"/>
              </a:rPr>
              <a:t>数据可视化初探</a:t>
            </a:r>
            <a:endParaRPr kumimoji="1" lang="zh-CN" altLang="en-US" b="1" dirty="0">
              <a:solidFill>
                <a:srgbClr val="2965AB"/>
              </a:solidFill>
            </a:endParaRPr>
          </a:p>
        </p:txBody>
      </p:sp>
      <p:sp>
        <p:nvSpPr>
          <p:cNvPr id="5" name="Rectangle 3"/>
          <p:cNvSpPr txBox="1">
            <a:spLocks noChangeArrowheads="1"/>
          </p:cNvSpPr>
          <p:nvPr/>
        </p:nvSpPr>
        <p:spPr>
          <a:xfrm>
            <a:off x="306933" y="1052830"/>
            <a:ext cx="10081120" cy="489654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buClr>
                <a:srgbClr val="2965AB"/>
              </a:buClr>
              <a:buSzPct val="100000"/>
            </a:pPr>
            <a:r>
              <a:rPr lang="zh-CN" altLang="en-US" sz="2000" b="1" dirty="0">
                <a:solidFill>
                  <a:srgbClr val="2965AB"/>
                </a:solidFill>
              </a:rPr>
              <a:t>大数据时代的挑战</a:t>
            </a:r>
            <a:endParaRPr lang="en-US" sz="2000" b="1" dirty="0">
              <a:solidFill>
                <a:srgbClr val="2965AB"/>
              </a:solidFill>
            </a:endParaRPr>
          </a:p>
          <a:p>
            <a:pPr lvl="1">
              <a:lnSpc>
                <a:spcPct val="100000"/>
              </a:lnSpc>
              <a:buClr>
                <a:srgbClr val="2965AB"/>
              </a:buClr>
              <a:buSzPct val="100000"/>
            </a:pPr>
            <a:r>
              <a:rPr lang="zh-CN" altLang="en-US" sz="2000" dirty="0">
                <a:sym typeface="+mn-ea"/>
              </a:rPr>
              <a:t>当今社会，是大数据时代，大数据也叫“海量数据”。</a:t>
            </a:r>
            <a:endParaRPr lang="en-US" altLang="zh-CN" sz="2000" dirty="0">
              <a:sym typeface="+mn-ea"/>
            </a:endParaRPr>
          </a:p>
          <a:p>
            <a:pPr lvl="1">
              <a:lnSpc>
                <a:spcPct val="100000"/>
              </a:lnSpc>
              <a:buClr>
                <a:srgbClr val="2965AB"/>
              </a:buClr>
              <a:buSzPct val="100000"/>
            </a:pPr>
            <a:r>
              <a:rPr lang="zh-CN" altLang="en-US" sz="2000" dirty="0">
                <a:sym typeface="+mn-ea"/>
              </a:rPr>
              <a:t>数据多了是好事，但不会游泳，大海也能把人淹死烦死。</a:t>
            </a:r>
            <a:endParaRPr lang="en-US" altLang="zh-CN" sz="2000" dirty="0">
              <a:sym typeface="+mn-ea"/>
            </a:endParaRPr>
          </a:p>
          <a:p>
            <a:pPr lvl="1">
              <a:lnSpc>
                <a:spcPct val="100000"/>
              </a:lnSpc>
              <a:buClr>
                <a:srgbClr val="2965AB"/>
              </a:buClr>
              <a:buSzPct val="100000"/>
            </a:pPr>
            <a:r>
              <a:rPr lang="zh-CN" altLang="en-US" sz="2000" dirty="0">
                <a:sym typeface="+mn-ea"/>
              </a:rPr>
              <a:t>看右图，数据中包含着什么信息？下图呢？</a:t>
            </a:r>
            <a:endParaRPr lang="zh-CN" altLang="zh-CN" sz="2000" dirty="0">
              <a:sym typeface="+mn-ea"/>
            </a:endParaRPr>
          </a:p>
          <a:p>
            <a:pPr marL="457200" lvl="1" indent="0">
              <a:lnSpc>
                <a:spcPct val="100000"/>
              </a:lnSpc>
              <a:buClr>
                <a:srgbClr val="2965AB"/>
              </a:buClr>
              <a:buSzPct val="100000"/>
              <a:buNone/>
            </a:pPr>
            <a:endParaRPr lang="zh-CN" altLang="zh-CN" sz="2000" dirty="0">
              <a:sym typeface="+mn-ea"/>
            </a:endParaRPr>
          </a:p>
          <a:p>
            <a:pPr>
              <a:lnSpc>
                <a:spcPct val="100000"/>
              </a:lnSpc>
              <a:buClr>
                <a:srgbClr val="2965AB"/>
              </a:buClr>
              <a:buSzPct val="100000"/>
            </a:pPr>
            <a:r>
              <a:rPr lang="zh-CN" altLang="en-US" sz="2000" b="1" dirty="0">
                <a:solidFill>
                  <a:srgbClr val="2965AB"/>
                </a:solidFill>
                <a:sym typeface="+mn-ea"/>
              </a:rPr>
              <a:t>数据可视化的意义</a:t>
            </a:r>
            <a:endParaRPr lang="zh-CN" altLang="zh-CN" sz="2000" dirty="0"/>
          </a:p>
          <a:p>
            <a:pPr lvl="1">
              <a:lnSpc>
                <a:spcPct val="100000"/>
              </a:lnSpc>
              <a:buClr>
                <a:srgbClr val="2965AB"/>
              </a:buClr>
              <a:buSzPct val="100000"/>
            </a:pPr>
            <a:r>
              <a:rPr lang="zh-CN" altLang="en-US" sz="2000" dirty="0">
                <a:sym typeface="+mn-ea"/>
              </a:rPr>
              <a:t>数据可视化，可以</a:t>
            </a:r>
            <a:r>
              <a:rPr lang="zh-CN" altLang="zh-CN" sz="2000" dirty="0">
                <a:solidFill>
                  <a:srgbClr val="FF0000"/>
                </a:solidFill>
                <a:sym typeface="+mn-ea"/>
              </a:rPr>
              <a:t>快速发现</a:t>
            </a:r>
            <a:r>
              <a:rPr lang="zh-CN" altLang="zh-CN" sz="2000" dirty="0">
                <a:sym typeface="+mn-ea"/>
              </a:rPr>
              <a:t>数据中</a:t>
            </a:r>
          </a:p>
          <a:p>
            <a:pPr marL="457200" lvl="1" indent="0">
              <a:lnSpc>
                <a:spcPct val="100000"/>
              </a:lnSpc>
              <a:buClr>
                <a:srgbClr val="2965AB"/>
              </a:buClr>
              <a:buSzPct val="100000"/>
              <a:buNone/>
            </a:pPr>
            <a:r>
              <a:rPr lang="zh-CN" altLang="en-US" sz="2000" dirty="0">
                <a:sym typeface="+mn-ea"/>
              </a:rPr>
              <a:t>隐藏</a:t>
            </a:r>
            <a:r>
              <a:rPr lang="zh-CN" altLang="zh-CN" sz="2000" dirty="0">
                <a:sym typeface="+mn-ea"/>
              </a:rPr>
              <a:t>的</a:t>
            </a:r>
            <a:r>
              <a:rPr lang="zh-CN" altLang="zh-CN" sz="2000" dirty="0">
                <a:solidFill>
                  <a:srgbClr val="FF0000"/>
                </a:solidFill>
                <a:sym typeface="+mn-ea"/>
              </a:rPr>
              <a:t>信息</a:t>
            </a:r>
            <a:r>
              <a:rPr lang="zh-CN" altLang="en-US" sz="2000" dirty="0">
                <a:sym typeface="+mn-ea"/>
              </a:rPr>
              <a:t>。</a:t>
            </a:r>
            <a:endParaRPr lang="zh-CN" altLang="zh-CN" sz="2000" dirty="0"/>
          </a:p>
          <a:p>
            <a:pPr lvl="1">
              <a:lnSpc>
                <a:spcPct val="100000"/>
              </a:lnSpc>
              <a:buClr>
                <a:srgbClr val="2965AB"/>
              </a:buClr>
              <a:buSzPct val="100000"/>
            </a:pPr>
            <a:endParaRPr lang="en-US" sz="2000" dirty="0"/>
          </a:p>
        </p:txBody>
      </p:sp>
      <p:pic>
        <p:nvPicPr>
          <p:cNvPr id="2" name="图片 1"/>
          <p:cNvPicPr>
            <a:picLocks noChangeAspect="1"/>
          </p:cNvPicPr>
          <p:nvPr/>
        </p:nvPicPr>
        <p:blipFill>
          <a:blip r:embed="rId3"/>
          <a:stretch>
            <a:fillRect/>
          </a:stretch>
        </p:blipFill>
        <p:spPr>
          <a:xfrm>
            <a:off x="7392144" y="1006360"/>
            <a:ext cx="4418330" cy="2947035"/>
          </a:xfrm>
          <a:prstGeom prst="rect">
            <a:avLst/>
          </a:prstGeom>
        </p:spPr>
      </p:pic>
      <p:pic>
        <p:nvPicPr>
          <p:cNvPr id="3" name="图片 2" descr="1291964209_4DxOh6"/>
          <p:cNvPicPr>
            <a:picLocks noChangeAspect="1"/>
          </p:cNvPicPr>
          <p:nvPr/>
        </p:nvPicPr>
        <p:blipFill>
          <a:blip r:embed="rId4"/>
          <a:stretch>
            <a:fillRect/>
          </a:stretch>
        </p:blipFill>
        <p:spPr>
          <a:xfrm>
            <a:off x="3431704" y="3999865"/>
            <a:ext cx="4651375" cy="255333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
                                            <p:txEl>
                                              <p:pRg st="6" end="6"/>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1"/>
          <p:cNvSpPr txBox="1"/>
          <p:nvPr/>
        </p:nvSpPr>
        <p:spPr>
          <a:xfrm>
            <a:off x="479376" y="116632"/>
            <a:ext cx="4868117" cy="529569"/>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zh-CN" altLang="en-US" b="1" dirty="0">
                <a:solidFill>
                  <a:srgbClr val="2965AB"/>
                </a:solidFill>
                <a:sym typeface="+mn-ea"/>
              </a:rPr>
              <a:t>数据可视化的意义</a:t>
            </a:r>
            <a:endParaRPr kumimoji="1" lang="zh-CN" altLang="en-US" b="1" dirty="0">
              <a:solidFill>
                <a:srgbClr val="2965AB"/>
              </a:solidFill>
            </a:endParaRPr>
          </a:p>
        </p:txBody>
      </p:sp>
      <p:sp>
        <p:nvSpPr>
          <p:cNvPr id="5" name="Rectangle 3"/>
          <p:cNvSpPr txBox="1">
            <a:spLocks noChangeArrowheads="1"/>
          </p:cNvSpPr>
          <p:nvPr/>
        </p:nvSpPr>
        <p:spPr>
          <a:xfrm>
            <a:off x="448483" y="764704"/>
            <a:ext cx="10081120" cy="489654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buClr>
                <a:srgbClr val="2965AB"/>
              </a:buClr>
              <a:buSzPct val="100000"/>
            </a:pPr>
            <a:r>
              <a:rPr lang="zh-CN" altLang="en-US" sz="2000" b="1" dirty="0">
                <a:solidFill>
                  <a:srgbClr val="2965AB"/>
                </a:solidFill>
                <a:sym typeface="+mn-ea"/>
              </a:rPr>
              <a:t>安斯库姆（Anscombe）四重奏</a:t>
            </a:r>
            <a:endParaRPr lang="zh-CN" altLang="en-US" sz="2000" b="1" dirty="0">
              <a:solidFill>
                <a:srgbClr val="2965AB"/>
              </a:solidFill>
            </a:endParaRPr>
          </a:p>
          <a:p>
            <a:pPr lvl="1" algn="l">
              <a:lnSpc>
                <a:spcPct val="100000"/>
              </a:lnSpc>
              <a:buClr>
                <a:srgbClr val="2965AB"/>
              </a:buClr>
              <a:buSzPct val="100000"/>
            </a:pPr>
            <a:r>
              <a:rPr lang="zh-CN" altLang="zh-CN" sz="2000" dirty="0">
                <a:sym typeface="+mn-ea"/>
              </a:rPr>
              <a:t>统计学家Francis Anscombe</a:t>
            </a:r>
            <a:r>
              <a:rPr lang="zh-CN" altLang="en-US" sz="2000" dirty="0">
                <a:sym typeface="+mn-ea"/>
              </a:rPr>
              <a:t>（弗朗西斯</a:t>
            </a:r>
            <a:r>
              <a:rPr lang="en-US" altLang="zh-CN" sz="2000" dirty="0">
                <a:sym typeface="+mn-ea"/>
              </a:rPr>
              <a:t>.</a:t>
            </a:r>
            <a:r>
              <a:rPr lang="zh-CN" altLang="en-US" sz="2000" dirty="0">
                <a:sym typeface="+mn-ea"/>
              </a:rPr>
              <a:t>安斯库姆）</a:t>
            </a:r>
            <a:r>
              <a:rPr lang="zh-CN" altLang="zh-CN" sz="2000" dirty="0">
                <a:sym typeface="+mn-ea"/>
              </a:rPr>
              <a:t>在1973年精心构建</a:t>
            </a:r>
            <a:r>
              <a:rPr lang="zh-CN" altLang="en-US" sz="2000" dirty="0">
                <a:sym typeface="+mn-ea"/>
              </a:rPr>
              <a:t>了</a:t>
            </a:r>
            <a:r>
              <a:rPr lang="zh-CN" altLang="zh-CN" sz="2000" dirty="0">
                <a:sym typeface="+mn-ea"/>
              </a:rPr>
              <a:t>四组数据</a:t>
            </a:r>
            <a:r>
              <a:rPr lang="zh-CN" altLang="en-US" sz="2000" dirty="0">
                <a:sym typeface="+mn-ea"/>
              </a:rPr>
              <a:t>：</a:t>
            </a:r>
            <a:endParaRPr lang="en-US" sz="2000" dirty="0"/>
          </a:p>
          <a:p>
            <a:pPr lvl="1">
              <a:lnSpc>
                <a:spcPct val="100000"/>
              </a:lnSpc>
              <a:buClr>
                <a:srgbClr val="2965AB"/>
              </a:buClr>
              <a:buSzPct val="100000"/>
            </a:pPr>
            <a:endParaRPr lang="en-US" sz="2000" dirty="0"/>
          </a:p>
        </p:txBody>
      </p:sp>
      <p:graphicFrame>
        <p:nvGraphicFramePr>
          <p:cNvPr id="2" name="表格 1"/>
          <p:cNvGraphicFramePr/>
          <p:nvPr>
            <p:extLst>
              <p:ext uri="{D42A27DB-BD31-4B8C-83A1-F6EECF244321}">
                <p14:modId xmlns:p14="http://schemas.microsoft.com/office/powerpoint/2010/main" val="2586953871"/>
              </p:ext>
            </p:extLst>
          </p:nvPr>
        </p:nvGraphicFramePr>
        <p:xfrm>
          <a:off x="191344" y="1628800"/>
          <a:ext cx="8529320" cy="4754880"/>
        </p:xfrm>
        <a:graphic>
          <a:graphicData uri="http://schemas.openxmlformats.org/drawingml/2006/table">
            <a:tbl>
              <a:tblPr firstRow="1" bandRow="1">
                <a:tableStyleId>{5C22544A-7EE6-4342-B048-85BDC9FD1C3A}</a:tableStyleId>
              </a:tblPr>
              <a:tblGrid>
                <a:gridCol w="1066165">
                  <a:extLst>
                    <a:ext uri="{9D8B030D-6E8A-4147-A177-3AD203B41FA5}">
                      <a16:colId xmlns:a16="http://schemas.microsoft.com/office/drawing/2014/main" val="20000"/>
                    </a:ext>
                  </a:extLst>
                </a:gridCol>
                <a:gridCol w="1066165">
                  <a:extLst>
                    <a:ext uri="{9D8B030D-6E8A-4147-A177-3AD203B41FA5}">
                      <a16:colId xmlns:a16="http://schemas.microsoft.com/office/drawing/2014/main" val="20001"/>
                    </a:ext>
                  </a:extLst>
                </a:gridCol>
                <a:gridCol w="1066165">
                  <a:extLst>
                    <a:ext uri="{9D8B030D-6E8A-4147-A177-3AD203B41FA5}">
                      <a16:colId xmlns:a16="http://schemas.microsoft.com/office/drawing/2014/main" val="20002"/>
                    </a:ext>
                  </a:extLst>
                </a:gridCol>
                <a:gridCol w="1066165">
                  <a:extLst>
                    <a:ext uri="{9D8B030D-6E8A-4147-A177-3AD203B41FA5}">
                      <a16:colId xmlns:a16="http://schemas.microsoft.com/office/drawing/2014/main" val="20003"/>
                    </a:ext>
                  </a:extLst>
                </a:gridCol>
                <a:gridCol w="1066165">
                  <a:extLst>
                    <a:ext uri="{9D8B030D-6E8A-4147-A177-3AD203B41FA5}">
                      <a16:colId xmlns:a16="http://schemas.microsoft.com/office/drawing/2014/main" val="20004"/>
                    </a:ext>
                  </a:extLst>
                </a:gridCol>
                <a:gridCol w="1066165">
                  <a:extLst>
                    <a:ext uri="{9D8B030D-6E8A-4147-A177-3AD203B41FA5}">
                      <a16:colId xmlns:a16="http://schemas.microsoft.com/office/drawing/2014/main" val="20005"/>
                    </a:ext>
                  </a:extLst>
                </a:gridCol>
                <a:gridCol w="1066165">
                  <a:extLst>
                    <a:ext uri="{9D8B030D-6E8A-4147-A177-3AD203B41FA5}">
                      <a16:colId xmlns:a16="http://schemas.microsoft.com/office/drawing/2014/main" val="20006"/>
                    </a:ext>
                  </a:extLst>
                </a:gridCol>
                <a:gridCol w="1066165">
                  <a:extLst>
                    <a:ext uri="{9D8B030D-6E8A-4147-A177-3AD203B41FA5}">
                      <a16:colId xmlns:a16="http://schemas.microsoft.com/office/drawing/2014/main" val="20007"/>
                    </a:ext>
                  </a:extLst>
                </a:gridCol>
              </a:tblGrid>
              <a:tr h="365760">
                <a:tc gridSpan="2">
                  <a:txBody>
                    <a:bodyPr/>
                    <a:lstStyle/>
                    <a:p>
                      <a:pPr>
                        <a:buNone/>
                      </a:pPr>
                      <a:r>
                        <a:rPr lang="zh-CN" altLang="en-US"/>
                        <a:t>第一组</a:t>
                      </a:r>
                    </a:p>
                  </a:txBody>
                  <a:tcPr/>
                </a:tc>
                <a:tc hMerge="1">
                  <a:txBody>
                    <a:bodyPr/>
                    <a:lstStyle/>
                    <a:p>
                      <a:endParaRPr lang="zh-CN"/>
                    </a:p>
                  </a:txBody>
                  <a:tcPr/>
                </a:tc>
                <a:tc gridSpan="2">
                  <a:txBody>
                    <a:bodyPr/>
                    <a:lstStyle/>
                    <a:p>
                      <a:pPr>
                        <a:buNone/>
                      </a:pPr>
                      <a:r>
                        <a:rPr lang="zh-CN" altLang="en-US"/>
                        <a:t>第二组</a:t>
                      </a:r>
                    </a:p>
                  </a:txBody>
                  <a:tcPr/>
                </a:tc>
                <a:tc hMerge="1">
                  <a:txBody>
                    <a:bodyPr/>
                    <a:lstStyle/>
                    <a:p>
                      <a:endParaRPr lang="zh-CN"/>
                    </a:p>
                  </a:txBody>
                  <a:tcPr/>
                </a:tc>
                <a:tc gridSpan="2">
                  <a:txBody>
                    <a:bodyPr/>
                    <a:lstStyle/>
                    <a:p>
                      <a:pPr>
                        <a:buNone/>
                      </a:pPr>
                      <a:r>
                        <a:rPr lang="zh-CN" altLang="en-US" dirty="0"/>
                        <a:t>第三组</a:t>
                      </a:r>
                    </a:p>
                  </a:txBody>
                  <a:tcPr/>
                </a:tc>
                <a:tc hMerge="1">
                  <a:txBody>
                    <a:bodyPr/>
                    <a:lstStyle/>
                    <a:p>
                      <a:endParaRPr lang="zh-CN"/>
                    </a:p>
                  </a:txBody>
                  <a:tcPr/>
                </a:tc>
                <a:tc gridSpan="2">
                  <a:txBody>
                    <a:bodyPr/>
                    <a:lstStyle/>
                    <a:p>
                      <a:pPr>
                        <a:buNone/>
                      </a:pPr>
                      <a:r>
                        <a:rPr lang="zh-CN" altLang="en-US"/>
                        <a:t>第四组</a:t>
                      </a:r>
                    </a:p>
                  </a:txBody>
                  <a:tcPr/>
                </a:tc>
                <a:tc hMerge="1">
                  <a:txBody>
                    <a:bodyPr/>
                    <a:lstStyle/>
                    <a:p>
                      <a:endParaRPr lang="zh-CN"/>
                    </a:p>
                  </a:txBody>
                  <a:tcPr/>
                </a:tc>
                <a:extLst>
                  <a:ext uri="{0D108BD9-81ED-4DB2-BD59-A6C34878D82A}">
                    <a16:rowId xmlns:a16="http://schemas.microsoft.com/office/drawing/2014/main" val="10000"/>
                  </a:ext>
                </a:extLst>
              </a:tr>
              <a:tr h="365760">
                <a:tc>
                  <a:txBody>
                    <a:bodyPr/>
                    <a:lstStyle/>
                    <a:p>
                      <a:pPr>
                        <a:buNone/>
                      </a:pPr>
                      <a:r>
                        <a:rPr lang="en-US" altLang="zh-CN"/>
                        <a:t>X</a:t>
                      </a:r>
                    </a:p>
                  </a:txBody>
                  <a:tcPr/>
                </a:tc>
                <a:tc>
                  <a:txBody>
                    <a:bodyPr/>
                    <a:lstStyle/>
                    <a:p>
                      <a:pPr>
                        <a:buNone/>
                      </a:pPr>
                      <a:r>
                        <a:rPr lang="en-US" altLang="zh-CN"/>
                        <a:t>Y</a:t>
                      </a:r>
                    </a:p>
                  </a:txBody>
                  <a:tcPr/>
                </a:tc>
                <a:tc>
                  <a:txBody>
                    <a:bodyPr/>
                    <a:lstStyle/>
                    <a:p>
                      <a:pPr>
                        <a:buNone/>
                      </a:pPr>
                      <a:r>
                        <a:rPr lang="en-US" altLang="zh-CN"/>
                        <a:t>X</a:t>
                      </a:r>
                    </a:p>
                  </a:txBody>
                  <a:tcPr/>
                </a:tc>
                <a:tc>
                  <a:txBody>
                    <a:bodyPr/>
                    <a:lstStyle/>
                    <a:p>
                      <a:pPr>
                        <a:buNone/>
                      </a:pPr>
                      <a:r>
                        <a:rPr lang="en-US" altLang="zh-CN"/>
                        <a:t>Y</a:t>
                      </a:r>
                    </a:p>
                  </a:txBody>
                  <a:tcPr/>
                </a:tc>
                <a:tc>
                  <a:txBody>
                    <a:bodyPr/>
                    <a:lstStyle/>
                    <a:p>
                      <a:pPr>
                        <a:buNone/>
                      </a:pPr>
                      <a:r>
                        <a:rPr lang="en-US" altLang="zh-CN"/>
                        <a:t>X</a:t>
                      </a:r>
                    </a:p>
                  </a:txBody>
                  <a:tcPr/>
                </a:tc>
                <a:tc>
                  <a:txBody>
                    <a:bodyPr/>
                    <a:lstStyle/>
                    <a:p>
                      <a:pPr>
                        <a:buNone/>
                      </a:pPr>
                      <a:r>
                        <a:rPr lang="en-US" altLang="zh-CN"/>
                        <a:t>Y</a:t>
                      </a:r>
                    </a:p>
                  </a:txBody>
                  <a:tcPr/>
                </a:tc>
                <a:tc>
                  <a:txBody>
                    <a:bodyPr/>
                    <a:lstStyle/>
                    <a:p>
                      <a:pPr>
                        <a:buNone/>
                      </a:pPr>
                      <a:r>
                        <a:rPr lang="en-US" altLang="zh-CN"/>
                        <a:t>X</a:t>
                      </a:r>
                    </a:p>
                  </a:txBody>
                  <a:tcPr/>
                </a:tc>
                <a:tc>
                  <a:txBody>
                    <a:bodyPr/>
                    <a:lstStyle/>
                    <a:p>
                      <a:pPr>
                        <a:buNone/>
                      </a:pPr>
                      <a:r>
                        <a:rPr lang="en-US" altLang="zh-CN"/>
                        <a:t>Y</a:t>
                      </a:r>
                    </a:p>
                  </a:txBody>
                  <a:tcPr/>
                </a:tc>
                <a:extLst>
                  <a:ext uri="{0D108BD9-81ED-4DB2-BD59-A6C34878D82A}">
                    <a16:rowId xmlns:a16="http://schemas.microsoft.com/office/drawing/2014/main" val="10001"/>
                  </a:ext>
                </a:extLst>
              </a:tr>
              <a:tr h="365760">
                <a:tc>
                  <a:txBody>
                    <a:bodyPr/>
                    <a:lstStyle/>
                    <a:p>
                      <a:pPr>
                        <a:buNone/>
                      </a:pPr>
                      <a:r>
                        <a:rPr lang="en-US" altLang="zh-CN"/>
                        <a:t>10.0</a:t>
                      </a:r>
                    </a:p>
                  </a:txBody>
                  <a:tcPr/>
                </a:tc>
                <a:tc>
                  <a:txBody>
                    <a:bodyPr/>
                    <a:lstStyle/>
                    <a:p>
                      <a:pPr>
                        <a:buNone/>
                      </a:pPr>
                      <a:r>
                        <a:rPr lang="en-US" altLang="zh-CN" dirty="0"/>
                        <a:t>8.04</a:t>
                      </a:r>
                    </a:p>
                  </a:txBody>
                  <a:tcPr/>
                </a:tc>
                <a:tc>
                  <a:txBody>
                    <a:bodyPr/>
                    <a:lstStyle/>
                    <a:p>
                      <a:pPr>
                        <a:buNone/>
                      </a:pPr>
                      <a:r>
                        <a:rPr lang="en-US" altLang="zh-CN"/>
                        <a:t>10.0</a:t>
                      </a:r>
                    </a:p>
                  </a:txBody>
                  <a:tcPr/>
                </a:tc>
                <a:tc>
                  <a:txBody>
                    <a:bodyPr/>
                    <a:lstStyle/>
                    <a:p>
                      <a:pPr>
                        <a:buNone/>
                      </a:pPr>
                      <a:r>
                        <a:rPr lang="en-US" altLang="zh-CN"/>
                        <a:t>9.14</a:t>
                      </a:r>
                    </a:p>
                  </a:txBody>
                  <a:tcPr/>
                </a:tc>
                <a:tc>
                  <a:txBody>
                    <a:bodyPr/>
                    <a:lstStyle/>
                    <a:p>
                      <a:pPr>
                        <a:buNone/>
                      </a:pPr>
                      <a:r>
                        <a:rPr lang="en-US" altLang="zh-CN"/>
                        <a:t>10.0</a:t>
                      </a:r>
                    </a:p>
                  </a:txBody>
                  <a:tcPr/>
                </a:tc>
                <a:tc>
                  <a:txBody>
                    <a:bodyPr/>
                    <a:lstStyle/>
                    <a:p>
                      <a:pPr>
                        <a:buNone/>
                      </a:pPr>
                      <a:r>
                        <a:rPr lang="en-US" altLang="zh-CN"/>
                        <a:t>7.46</a:t>
                      </a:r>
                    </a:p>
                  </a:txBody>
                  <a:tcPr/>
                </a:tc>
                <a:tc>
                  <a:txBody>
                    <a:bodyPr/>
                    <a:lstStyle/>
                    <a:p>
                      <a:pPr>
                        <a:buNone/>
                      </a:pPr>
                      <a:r>
                        <a:rPr lang="en-US" altLang="zh-CN"/>
                        <a:t>8.0</a:t>
                      </a:r>
                    </a:p>
                  </a:txBody>
                  <a:tcPr/>
                </a:tc>
                <a:tc>
                  <a:txBody>
                    <a:bodyPr/>
                    <a:lstStyle/>
                    <a:p>
                      <a:pPr>
                        <a:buNone/>
                      </a:pPr>
                      <a:r>
                        <a:rPr lang="en-US" altLang="zh-CN"/>
                        <a:t>6.58</a:t>
                      </a:r>
                    </a:p>
                  </a:txBody>
                  <a:tcPr/>
                </a:tc>
                <a:extLst>
                  <a:ext uri="{0D108BD9-81ED-4DB2-BD59-A6C34878D82A}">
                    <a16:rowId xmlns:a16="http://schemas.microsoft.com/office/drawing/2014/main" val="10002"/>
                  </a:ext>
                </a:extLst>
              </a:tr>
              <a:tr h="158354">
                <a:tc>
                  <a:txBody>
                    <a:bodyPr/>
                    <a:lstStyle/>
                    <a:p>
                      <a:pPr>
                        <a:buNone/>
                      </a:pPr>
                      <a:r>
                        <a:rPr lang="en-US" altLang="zh-CN"/>
                        <a:t>8.0</a:t>
                      </a:r>
                    </a:p>
                  </a:txBody>
                  <a:tcPr/>
                </a:tc>
                <a:tc>
                  <a:txBody>
                    <a:bodyPr/>
                    <a:lstStyle/>
                    <a:p>
                      <a:pPr>
                        <a:buNone/>
                      </a:pPr>
                      <a:r>
                        <a:rPr lang="en-US" altLang="zh-CN"/>
                        <a:t>6.95</a:t>
                      </a:r>
                    </a:p>
                  </a:txBody>
                  <a:tcPr/>
                </a:tc>
                <a:tc>
                  <a:txBody>
                    <a:bodyPr/>
                    <a:lstStyle/>
                    <a:p>
                      <a:pPr>
                        <a:buNone/>
                      </a:pPr>
                      <a:r>
                        <a:rPr lang="en-US" altLang="zh-CN"/>
                        <a:t>8.0</a:t>
                      </a:r>
                    </a:p>
                  </a:txBody>
                  <a:tcPr/>
                </a:tc>
                <a:tc>
                  <a:txBody>
                    <a:bodyPr/>
                    <a:lstStyle/>
                    <a:p>
                      <a:pPr>
                        <a:buNone/>
                      </a:pPr>
                      <a:r>
                        <a:rPr lang="en-US" altLang="zh-CN"/>
                        <a:t>8.14</a:t>
                      </a:r>
                    </a:p>
                  </a:txBody>
                  <a:tcPr/>
                </a:tc>
                <a:tc>
                  <a:txBody>
                    <a:bodyPr/>
                    <a:lstStyle/>
                    <a:p>
                      <a:pPr>
                        <a:buNone/>
                      </a:pPr>
                      <a:r>
                        <a:rPr lang="en-US" altLang="zh-CN"/>
                        <a:t>8.0</a:t>
                      </a:r>
                    </a:p>
                  </a:txBody>
                  <a:tcPr/>
                </a:tc>
                <a:tc>
                  <a:txBody>
                    <a:bodyPr/>
                    <a:lstStyle/>
                    <a:p>
                      <a:pPr>
                        <a:buNone/>
                      </a:pPr>
                      <a:r>
                        <a:rPr lang="en-US" altLang="zh-CN"/>
                        <a:t>6.77</a:t>
                      </a:r>
                    </a:p>
                  </a:txBody>
                  <a:tcPr/>
                </a:tc>
                <a:tc>
                  <a:txBody>
                    <a:bodyPr/>
                    <a:lstStyle/>
                    <a:p>
                      <a:pPr>
                        <a:buNone/>
                      </a:pPr>
                      <a:r>
                        <a:rPr lang="en-US" altLang="zh-CN" sz="1800">
                          <a:sym typeface="+mn-ea"/>
                        </a:rPr>
                        <a:t>8.0</a:t>
                      </a:r>
                      <a:endParaRPr lang="zh-CN" altLang="en-US"/>
                    </a:p>
                  </a:txBody>
                  <a:tcPr/>
                </a:tc>
                <a:tc>
                  <a:txBody>
                    <a:bodyPr/>
                    <a:lstStyle/>
                    <a:p>
                      <a:pPr>
                        <a:buNone/>
                      </a:pPr>
                      <a:r>
                        <a:rPr lang="en-US" altLang="zh-CN"/>
                        <a:t>5.76</a:t>
                      </a:r>
                    </a:p>
                  </a:txBody>
                  <a:tcPr/>
                </a:tc>
                <a:extLst>
                  <a:ext uri="{0D108BD9-81ED-4DB2-BD59-A6C34878D82A}">
                    <a16:rowId xmlns:a16="http://schemas.microsoft.com/office/drawing/2014/main" val="10003"/>
                  </a:ext>
                </a:extLst>
              </a:tr>
              <a:tr h="365760">
                <a:tc>
                  <a:txBody>
                    <a:bodyPr/>
                    <a:lstStyle/>
                    <a:p>
                      <a:pPr>
                        <a:buNone/>
                      </a:pPr>
                      <a:r>
                        <a:rPr lang="en-US" altLang="zh-CN"/>
                        <a:t>13.0</a:t>
                      </a:r>
                    </a:p>
                  </a:txBody>
                  <a:tcPr/>
                </a:tc>
                <a:tc>
                  <a:txBody>
                    <a:bodyPr/>
                    <a:lstStyle/>
                    <a:p>
                      <a:pPr>
                        <a:buNone/>
                      </a:pPr>
                      <a:r>
                        <a:rPr lang="en-US" altLang="zh-CN"/>
                        <a:t>7.58</a:t>
                      </a:r>
                    </a:p>
                  </a:txBody>
                  <a:tcPr/>
                </a:tc>
                <a:tc>
                  <a:txBody>
                    <a:bodyPr/>
                    <a:lstStyle/>
                    <a:p>
                      <a:pPr>
                        <a:buNone/>
                      </a:pPr>
                      <a:r>
                        <a:rPr lang="en-US" altLang="zh-CN" dirty="0"/>
                        <a:t>13.0</a:t>
                      </a:r>
                    </a:p>
                  </a:txBody>
                  <a:tcPr/>
                </a:tc>
                <a:tc>
                  <a:txBody>
                    <a:bodyPr/>
                    <a:lstStyle/>
                    <a:p>
                      <a:pPr>
                        <a:buNone/>
                      </a:pPr>
                      <a:r>
                        <a:rPr lang="en-US" altLang="zh-CN"/>
                        <a:t>8.74</a:t>
                      </a:r>
                    </a:p>
                  </a:txBody>
                  <a:tcPr/>
                </a:tc>
                <a:tc>
                  <a:txBody>
                    <a:bodyPr/>
                    <a:lstStyle/>
                    <a:p>
                      <a:pPr>
                        <a:buNone/>
                      </a:pPr>
                      <a:r>
                        <a:rPr lang="en-US" altLang="zh-CN"/>
                        <a:t>13.0</a:t>
                      </a:r>
                    </a:p>
                  </a:txBody>
                  <a:tcPr/>
                </a:tc>
                <a:tc>
                  <a:txBody>
                    <a:bodyPr/>
                    <a:lstStyle/>
                    <a:p>
                      <a:pPr>
                        <a:buNone/>
                      </a:pPr>
                      <a:r>
                        <a:rPr lang="en-US" altLang="zh-CN"/>
                        <a:t>12.74</a:t>
                      </a:r>
                    </a:p>
                  </a:txBody>
                  <a:tcPr/>
                </a:tc>
                <a:tc>
                  <a:txBody>
                    <a:bodyPr/>
                    <a:lstStyle/>
                    <a:p>
                      <a:pPr>
                        <a:buNone/>
                      </a:pPr>
                      <a:r>
                        <a:rPr lang="en-US" altLang="zh-CN" sz="1800">
                          <a:sym typeface="+mn-ea"/>
                        </a:rPr>
                        <a:t>8.0</a:t>
                      </a:r>
                      <a:endParaRPr lang="zh-CN" altLang="en-US"/>
                    </a:p>
                  </a:txBody>
                  <a:tcPr/>
                </a:tc>
                <a:tc>
                  <a:txBody>
                    <a:bodyPr/>
                    <a:lstStyle/>
                    <a:p>
                      <a:pPr>
                        <a:buNone/>
                      </a:pPr>
                      <a:r>
                        <a:rPr lang="en-US" altLang="zh-CN"/>
                        <a:t>7.71</a:t>
                      </a:r>
                    </a:p>
                  </a:txBody>
                  <a:tcPr/>
                </a:tc>
                <a:extLst>
                  <a:ext uri="{0D108BD9-81ED-4DB2-BD59-A6C34878D82A}">
                    <a16:rowId xmlns:a16="http://schemas.microsoft.com/office/drawing/2014/main" val="10004"/>
                  </a:ext>
                </a:extLst>
              </a:tr>
              <a:tr h="365760">
                <a:tc>
                  <a:txBody>
                    <a:bodyPr/>
                    <a:lstStyle/>
                    <a:p>
                      <a:pPr>
                        <a:buNone/>
                      </a:pPr>
                      <a:r>
                        <a:rPr lang="en-US" altLang="zh-CN"/>
                        <a:t>9.0</a:t>
                      </a:r>
                    </a:p>
                  </a:txBody>
                  <a:tcPr/>
                </a:tc>
                <a:tc>
                  <a:txBody>
                    <a:bodyPr/>
                    <a:lstStyle/>
                    <a:p>
                      <a:pPr>
                        <a:buNone/>
                      </a:pPr>
                      <a:r>
                        <a:rPr lang="en-US" altLang="zh-CN"/>
                        <a:t>8.81</a:t>
                      </a:r>
                    </a:p>
                  </a:txBody>
                  <a:tcPr/>
                </a:tc>
                <a:tc>
                  <a:txBody>
                    <a:bodyPr/>
                    <a:lstStyle/>
                    <a:p>
                      <a:pPr>
                        <a:buNone/>
                      </a:pPr>
                      <a:r>
                        <a:rPr lang="en-US" altLang="zh-CN"/>
                        <a:t>9.0</a:t>
                      </a:r>
                    </a:p>
                  </a:txBody>
                  <a:tcPr/>
                </a:tc>
                <a:tc>
                  <a:txBody>
                    <a:bodyPr/>
                    <a:lstStyle/>
                    <a:p>
                      <a:pPr>
                        <a:buNone/>
                      </a:pPr>
                      <a:r>
                        <a:rPr lang="en-US" altLang="zh-CN"/>
                        <a:t>8.77</a:t>
                      </a:r>
                    </a:p>
                  </a:txBody>
                  <a:tcPr/>
                </a:tc>
                <a:tc>
                  <a:txBody>
                    <a:bodyPr/>
                    <a:lstStyle/>
                    <a:p>
                      <a:pPr>
                        <a:buNone/>
                      </a:pPr>
                      <a:r>
                        <a:rPr lang="en-US" altLang="zh-CN"/>
                        <a:t>9.0</a:t>
                      </a:r>
                    </a:p>
                  </a:txBody>
                  <a:tcPr/>
                </a:tc>
                <a:tc>
                  <a:txBody>
                    <a:bodyPr/>
                    <a:lstStyle/>
                    <a:p>
                      <a:pPr>
                        <a:buNone/>
                      </a:pPr>
                      <a:r>
                        <a:rPr lang="en-US" altLang="zh-CN"/>
                        <a:t>7.11</a:t>
                      </a:r>
                    </a:p>
                  </a:txBody>
                  <a:tcPr/>
                </a:tc>
                <a:tc>
                  <a:txBody>
                    <a:bodyPr/>
                    <a:lstStyle/>
                    <a:p>
                      <a:pPr>
                        <a:buNone/>
                      </a:pPr>
                      <a:r>
                        <a:rPr lang="en-US" altLang="zh-CN" sz="1800">
                          <a:sym typeface="+mn-ea"/>
                        </a:rPr>
                        <a:t>8.0</a:t>
                      </a:r>
                      <a:endParaRPr lang="zh-CN" altLang="en-US"/>
                    </a:p>
                  </a:txBody>
                  <a:tcPr/>
                </a:tc>
                <a:tc>
                  <a:txBody>
                    <a:bodyPr/>
                    <a:lstStyle/>
                    <a:p>
                      <a:pPr>
                        <a:buNone/>
                      </a:pPr>
                      <a:r>
                        <a:rPr lang="en-US" altLang="zh-CN"/>
                        <a:t>8.84</a:t>
                      </a:r>
                    </a:p>
                  </a:txBody>
                  <a:tcPr/>
                </a:tc>
                <a:extLst>
                  <a:ext uri="{0D108BD9-81ED-4DB2-BD59-A6C34878D82A}">
                    <a16:rowId xmlns:a16="http://schemas.microsoft.com/office/drawing/2014/main" val="10005"/>
                  </a:ext>
                </a:extLst>
              </a:tr>
              <a:tr h="365760">
                <a:tc>
                  <a:txBody>
                    <a:bodyPr/>
                    <a:lstStyle/>
                    <a:p>
                      <a:pPr>
                        <a:buNone/>
                      </a:pPr>
                      <a:r>
                        <a:rPr lang="en-US" altLang="zh-CN"/>
                        <a:t>11.0</a:t>
                      </a:r>
                    </a:p>
                  </a:txBody>
                  <a:tcPr/>
                </a:tc>
                <a:tc>
                  <a:txBody>
                    <a:bodyPr/>
                    <a:lstStyle/>
                    <a:p>
                      <a:pPr>
                        <a:buNone/>
                      </a:pPr>
                      <a:r>
                        <a:rPr lang="en-US" altLang="zh-CN"/>
                        <a:t>8.33</a:t>
                      </a:r>
                    </a:p>
                  </a:txBody>
                  <a:tcPr/>
                </a:tc>
                <a:tc>
                  <a:txBody>
                    <a:bodyPr/>
                    <a:lstStyle/>
                    <a:p>
                      <a:pPr>
                        <a:buNone/>
                      </a:pPr>
                      <a:r>
                        <a:rPr lang="en-US" altLang="zh-CN"/>
                        <a:t>11.0</a:t>
                      </a:r>
                    </a:p>
                  </a:txBody>
                  <a:tcPr/>
                </a:tc>
                <a:tc>
                  <a:txBody>
                    <a:bodyPr/>
                    <a:lstStyle/>
                    <a:p>
                      <a:pPr>
                        <a:buNone/>
                      </a:pPr>
                      <a:r>
                        <a:rPr lang="en-US" altLang="zh-CN"/>
                        <a:t>9.26</a:t>
                      </a:r>
                    </a:p>
                  </a:txBody>
                  <a:tcPr/>
                </a:tc>
                <a:tc>
                  <a:txBody>
                    <a:bodyPr/>
                    <a:lstStyle/>
                    <a:p>
                      <a:pPr>
                        <a:buNone/>
                      </a:pPr>
                      <a:r>
                        <a:rPr lang="en-US" altLang="zh-CN"/>
                        <a:t>11.0</a:t>
                      </a:r>
                    </a:p>
                  </a:txBody>
                  <a:tcPr/>
                </a:tc>
                <a:tc>
                  <a:txBody>
                    <a:bodyPr/>
                    <a:lstStyle/>
                    <a:p>
                      <a:pPr>
                        <a:buNone/>
                      </a:pPr>
                      <a:r>
                        <a:rPr lang="en-US" altLang="zh-CN"/>
                        <a:t>7.81</a:t>
                      </a:r>
                    </a:p>
                  </a:txBody>
                  <a:tcPr/>
                </a:tc>
                <a:tc>
                  <a:txBody>
                    <a:bodyPr/>
                    <a:lstStyle/>
                    <a:p>
                      <a:pPr>
                        <a:buNone/>
                      </a:pPr>
                      <a:r>
                        <a:rPr lang="en-US" altLang="zh-CN" sz="1800">
                          <a:sym typeface="+mn-ea"/>
                        </a:rPr>
                        <a:t>8.0</a:t>
                      </a:r>
                      <a:endParaRPr lang="zh-CN" altLang="en-US"/>
                    </a:p>
                  </a:txBody>
                  <a:tcPr/>
                </a:tc>
                <a:tc>
                  <a:txBody>
                    <a:bodyPr/>
                    <a:lstStyle/>
                    <a:p>
                      <a:pPr>
                        <a:buNone/>
                      </a:pPr>
                      <a:r>
                        <a:rPr lang="en-US" altLang="zh-CN"/>
                        <a:t>8.47</a:t>
                      </a:r>
                    </a:p>
                  </a:txBody>
                  <a:tcPr/>
                </a:tc>
                <a:extLst>
                  <a:ext uri="{0D108BD9-81ED-4DB2-BD59-A6C34878D82A}">
                    <a16:rowId xmlns:a16="http://schemas.microsoft.com/office/drawing/2014/main" val="10006"/>
                  </a:ext>
                </a:extLst>
              </a:tr>
              <a:tr h="365760">
                <a:tc>
                  <a:txBody>
                    <a:bodyPr/>
                    <a:lstStyle/>
                    <a:p>
                      <a:pPr>
                        <a:buNone/>
                      </a:pPr>
                      <a:r>
                        <a:rPr lang="en-US" altLang="zh-CN"/>
                        <a:t>14.0</a:t>
                      </a:r>
                    </a:p>
                  </a:txBody>
                  <a:tcPr/>
                </a:tc>
                <a:tc>
                  <a:txBody>
                    <a:bodyPr/>
                    <a:lstStyle/>
                    <a:p>
                      <a:pPr>
                        <a:buNone/>
                      </a:pPr>
                      <a:r>
                        <a:rPr lang="en-US" altLang="zh-CN"/>
                        <a:t>9.96</a:t>
                      </a:r>
                    </a:p>
                  </a:txBody>
                  <a:tcPr/>
                </a:tc>
                <a:tc>
                  <a:txBody>
                    <a:bodyPr/>
                    <a:lstStyle/>
                    <a:p>
                      <a:pPr>
                        <a:buNone/>
                      </a:pPr>
                      <a:r>
                        <a:rPr lang="en-US" altLang="zh-CN"/>
                        <a:t>14.0</a:t>
                      </a:r>
                    </a:p>
                  </a:txBody>
                  <a:tcPr/>
                </a:tc>
                <a:tc>
                  <a:txBody>
                    <a:bodyPr/>
                    <a:lstStyle/>
                    <a:p>
                      <a:pPr>
                        <a:buNone/>
                      </a:pPr>
                      <a:r>
                        <a:rPr lang="en-US" altLang="zh-CN"/>
                        <a:t>8.10</a:t>
                      </a:r>
                    </a:p>
                  </a:txBody>
                  <a:tcPr/>
                </a:tc>
                <a:tc>
                  <a:txBody>
                    <a:bodyPr/>
                    <a:lstStyle/>
                    <a:p>
                      <a:pPr>
                        <a:buNone/>
                      </a:pPr>
                      <a:r>
                        <a:rPr lang="en-US" altLang="zh-CN" dirty="0"/>
                        <a:t>14.0</a:t>
                      </a:r>
                    </a:p>
                  </a:txBody>
                  <a:tcPr/>
                </a:tc>
                <a:tc>
                  <a:txBody>
                    <a:bodyPr/>
                    <a:lstStyle/>
                    <a:p>
                      <a:pPr>
                        <a:buNone/>
                      </a:pPr>
                      <a:r>
                        <a:rPr lang="en-US" altLang="zh-CN"/>
                        <a:t>8.84</a:t>
                      </a:r>
                    </a:p>
                  </a:txBody>
                  <a:tcPr/>
                </a:tc>
                <a:tc>
                  <a:txBody>
                    <a:bodyPr/>
                    <a:lstStyle/>
                    <a:p>
                      <a:pPr>
                        <a:buNone/>
                      </a:pPr>
                      <a:r>
                        <a:rPr lang="en-US" altLang="zh-CN" sz="1800">
                          <a:sym typeface="+mn-ea"/>
                        </a:rPr>
                        <a:t>8.0</a:t>
                      </a:r>
                      <a:endParaRPr lang="zh-CN" altLang="en-US"/>
                    </a:p>
                  </a:txBody>
                  <a:tcPr/>
                </a:tc>
                <a:tc>
                  <a:txBody>
                    <a:bodyPr/>
                    <a:lstStyle/>
                    <a:p>
                      <a:pPr>
                        <a:buNone/>
                      </a:pPr>
                      <a:r>
                        <a:rPr lang="en-US" altLang="zh-CN"/>
                        <a:t>7.04</a:t>
                      </a:r>
                    </a:p>
                  </a:txBody>
                  <a:tcPr/>
                </a:tc>
                <a:extLst>
                  <a:ext uri="{0D108BD9-81ED-4DB2-BD59-A6C34878D82A}">
                    <a16:rowId xmlns:a16="http://schemas.microsoft.com/office/drawing/2014/main" val="10007"/>
                  </a:ext>
                </a:extLst>
              </a:tr>
              <a:tr h="365760">
                <a:tc>
                  <a:txBody>
                    <a:bodyPr/>
                    <a:lstStyle/>
                    <a:p>
                      <a:pPr>
                        <a:buNone/>
                      </a:pPr>
                      <a:r>
                        <a:rPr lang="en-US" altLang="zh-CN"/>
                        <a:t>6.0</a:t>
                      </a:r>
                    </a:p>
                  </a:txBody>
                  <a:tcPr/>
                </a:tc>
                <a:tc>
                  <a:txBody>
                    <a:bodyPr/>
                    <a:lstStyle/>
                    <a:p>
                      <a:pPr>
                        <a:buNone/>
                      </a:pPr>
                      <a:r>
                        <a:rPr lang="en-US" altLang="zh-CN"/>
                        <a:t>7.24</a:t>
                      </a:r>
                    </a:p>
                  </a:txBody>
                  <a:tcPr/>
                </a:tc>
                <a:tc>
                  <a:txBody>
                    <a:bodyPr/>
                    <a:lstStyle/>
                    <a:p>
                      <a:pPr>
                        <a:buNone/>
                      </a:pPr>
                      <a:r>
                        <a:rPr lang="en-US" altLang="zh-CN"/>
                        <a:t>6.0</a:t>
                      </a:r>
                    </a:p>
                  </a:txBody>
                  <a:tcPr/>
                </a:tc>
                <a:tc>
                  <a:txBody>
                    <a:bodyPr/>
                    <a:lstStyle/>
                    <a:p>
                      <a:pPr>
                        <a:buNone/>
                      </a:pPr>
                      <a:r>
                        <a:rPr lang="en-US" altLang="zh-CN"/>
                        <a:t>6.13</a:t>
                      </a:r>
                    </a:p>
                  </a:txBody>
                  <a:tcPr/>
                </a:tc>
                <a:tc>
                  <a:txBody>
                    <a:bodyPr/>
                    <a:lstStyle/>
                    <a:p>
                      <a:pPr>
                        <a:buNone/>
                      </a:pPr>
                      <a:r>
                        <a:rPr lang="en-US" altLang="zh-CN"/>
                        <a:t>6.0</a:t>
                      </a:r>
                    </a:p>
                  </a:txBody>
                  <a:tcPr/>
                </a:tc>
                <a:tc>
                  <a:txBody>
                    <a:bodyPr/>
                    <a:lstStyle/>
                    <a:p>
                      <a:pPr>
                        <a:buNone/>
                      </a:pPr>
                      <a:r>
                        <a:rPr lang="en-US" altLang="zh-CN"/>
                        <a:t>6.08</a:t>
                      </a:r>
                    </a:p>
                  </a:txBody>
                  <a:tcPr/>
                </a:tc>
                <a:tc>
                  <a:txBody>
                    <a:bodyPr/>
                    <a:lstStyle/>
                    <a:p>
                      <a:pPr>
                        <a:buNone/>
                      </a:pPr>
                      <a:r>
                        <a:rPr lang="en-US" altLang="zh-CN" sz="1800">
                          <a:sym typeface="+mn-ea"/>
                        </a:rPr>
                        <a:t>8.0</a:t>
                      </a:r>
                      <a:endParaRPr lang="zh-CN" altLang="en-US"/>
                    </a:p>
                  </a:txBody>
                  <a:tcPr/>
                </a:tc>
                <a:tc>
                  <a:txBody>
                    <a:bodyPr/>
                    <a:lstStyle/>
                    <a:p>
                      <a:pPr>
                        <a:buNone/>
                      </a:pPr>
                      <a:r>
                        <a:rPr lang="en-US" altLang="zh-CN"/>
                        <a:t>5.25</a:t>
                      </a:r>
                    </a:p>
                  </a:txBody>
                  <a:tcPr/>
                </a:tc>
                <a:extLst>
                  <a:ext uri="{0D108BD9-81ED-4DB2-BD59-A6C34878D82A}">
                    <a16:rowId xmlns:a16="http://schemas.microsoft.com/office/drawing/2014/main" val="10008"/>
                  </a:ext>
                </a:extLst>
              </a:tr>
              <a:tr h="365760">
                <a:tc>
                  <a:txBody>
                    <a:bodyPr/>
                    <a:lstStyle/>
                    <a:p>
                      <a:pPr>
                        <a:buNone/>
                      </a:pPr>
                      <a:r>
                        <a:rPr lang="en-US" altLang="zh-CN"/>
                        <a:t>4.0</a:t>
                      </a:r>
                    </a:p>
                  </a:txBody>
                  <a:tcPr/>
                </a:tc>
                <a:tc>
                  <a:txBody>
                    <a:bodyPr/>
                    <a:lstStyle/>
                    <a:p>
                      <a:pPr>
                        <a:buNone/>
                      </a:pPr>
                      <a:r>
                        <a:rPr lang="en-US" altLang="zh-CN"/>
                        <a:t>4.26</a:t>
                      </a:r>
                    </a:p>
                  </a:txBody>
                  <a:tcPr/>
                </a:tc>
                <a:tc>
                  <a:txBody>
                    <a:bodyPr/>
                    <a:lstStyle/>
                    <a:p>
                      <a:pPr>
                        <a:buNone/>
                      </a:pPr>
                      <a:r>
                        <a:rPr lang="en-US" altLang="zh-CN"/>
                        <a:t>4.0</a:t>
                      </a:r>
                    </a:p>
                  </a:txBody>
                  <a:tcPr/>
                </a:tc>
                <a:tc>
                  <a:txBody>
                    <a:bodyPr/>
                    <a:lstStyle/>
                    <a:p>
                      <a:pPr>
                        <a:buNone/>
                      </a:pPr>
                      <a:r>
                        <a:rPr lang="en-US" altLang="zh-CN"/>
                        <a:t>3.10</a:t>
                      </a:r>
                    </a:p>
                  </a:txBody>
                  <a:tcPr/>
                </a:tc>
                <a:tc>
                  <a:txBody>
                    <a:bodyPr/>
                    <a:lstStyle/>
                    <a:p>
                      <a:pPr>
                        <a:buNone/>
                      </a:pPr>
                      <a:r>
                        <a:rPr lang="en-US" altLang="zh-CN"/>
                        <a:t>4.0</a:t>
                      </a:r>
                    </a:p>
                  </a:txBody>
                  <a:tcPr/>
                </a:tc>
                <a:tc>
                  <a:txBody>
                    <a:bodyPr/>
                    <a:lstStyle/>
                    <a:p>
                      <a:pPr>
                        <a:buNone/>
                      </a:pPr>
                      <a:r>
                        <a:rPr lang="en-US" altLang="zh-CN"/>
                        <a:t>5.39</a:t>
                      </a:r>
                    </a:p>
                  </a:txBody>
                  <a:tcPr/>
                </a:tc>
                <a:tc>
                  <a:txBody>
                    <a:bodyPr/>
                    <a:lstStyle/>
                    <a:p>
                      <a:pPr>
                        <a:buNone/>
                      </a:pPr>
                      <a:r>
                        <a:rPr lang="en-US" altLang="zh-CN" sz="1800">
                          <a:sym typeface="+mn-ea"/>
                        </a:rPr>
                        <a:t>19.0</a:t>
                      </a:r>
                      <a:endParaRPr lang="zh-CN" altLang="en-US"/>
                    </a:p>
                  </a:txBody>
                  <a:tcPr/>
                </a:tc>
                <a:tc>
                  <a:txBody>
                    <a:bodyPr/>
                    <a:lstStyle/>
                    <a:p>
                      <a:pPr>
                        <a:buNone/>
                      </a:pPr>
                      <a:r>
                        <a:rPr lang="en-US" altLang="zh-CN"/>
                        <a:t>12.50</a:t>
                      </a:r>
                    </a:p>
                  </a:txBody>
                  <a:tcPr/>
                </a:tc>
                <a:extLst>
                  <a:ext uri="{0D108BD9-81ED-4DB2-BD59-A6C34878D82A}">
                    <a16:rowId xmlns:a16="http://schemas.microsoft.com/office/drawing/2014/main" val="10009"/>
                  </a:ext>
                </a:extLst>
              </a:tr>
              <a:tr h="118204">
                <a:tc>
                  <a:txBody>
                    <a:bodyPr/>
                    <a:lstStyle/>
                    <a:p>
                      <a:pPr>
                        <a:buNone/>
                      </a:pPr>
                      <a:r>
                        <a:rPr lang="en-US" altLang="zh-CN"/>
                        <a:t>12.0</a:t>
                      </a:r>
                    </a:p>
                  </a:txBody>
                  <a:tcPr/>
                </a:tc>
                <a:tc>
                  <a:txBody>
                    <a:bodyPr/>
                    <a:lstStyle/>
                    <a:p>
                      <a:pPr>
                        <a:buNone/>
                      </a:pPr>
                      <a:r>
                        <a:rPr lang="en-US" altLang="zh-CN"/>
                        <a:t>10.84</a:t>
                      </a:r>
                    </a:p>
                  </a:txBody>
                  <a:tcPr/>
                </a:tc>
                <a:tc>
                  <a:txBody>
                    <a:bodyPr/>
                    <a:lstStyle/>
                    <a:p>
                      <a:pPr>
                        <a:buNone/>
                      </a:pPr>
                      <a:r>
                        <a:rPr lang="en-US" altLang="zh-CN"/>
                        <a:t>12.0</a:t>
                      </a:r>
                    </a:p>
                  </a:txBody>
                  <a:tcPr/>
                </a:tc>
                <a:tc>
                  <a:txBody>
                    <a:bodyPr/>
                    <a:lstStyle/>
                    <a:p>
                      <a:pPr>
                        <a:buNone/>
                      </a:pPr>
                      <a:r>
                        <a:rPr lang="en-US" altLang="zh-CN"/>
                        <a:t>9.13</a:t>
                      </a:r>
                    </a:p>
                  </a:txBody>
                  <a:tcPr/>
                </a:tc>
                <a:tc>
                  <a:txBody>
                    <a:bodyPr/>
                    <a:lstStyle/>
                    <a:p>
                      <a:pPr>
                        <a:buNone/>
                      </a:pPr>
                      <a:r>
                        <a:rPr lang="en-US" altLang="zh-CN" dirty="0"/>
                        <a:t>12.0</a:t>
                      </a:r>
                    </a:p>
                  </a:txBody>
                  <a:tcPr/>
                </a:tc>
                <a:tc>
                  <a:txBody>
                    <a:bodyPr/>
                    <a:lstStyle/>
                    <a:p>
                      <a:pPr>
                        <a:buNone/>
                      </a:pPr>
                      <a:r>
                        <a:rPr lang="en-US" altLang="zh-CN"/>
                        <a:t>8.15</a:t>
                      </a:r>
                    </a:p>
                  </a:txBody>
                  <a:tcPr/>
                </a:tc>
                <a:tc>
                  <a:txBody>
                    <a:bodyPr/>
                    <a:lstStyle/>
                    <a:p>
                      <a:pPr>
                        <a:buNone/>
                      </a:pPr>
                      <a:r>
                        <a:rPr lang="en-US" altLang="zh-CN" sz="1800">
                          <a:sym typeface="+mn-ea"/>
                        </a:rPr>
                        <a:t>8.0</a:t>
                      </a:r>
                      <a:endParaRPr lang="zh-CN" altLang="en-US"/>
                    </a:p>
                  </a:txBody>
                  <a:tcPr/>
                </a:tc>
                <a:tc>
                  <a:txBody>
                    <a:bodyPr/>
                    <a:lstStyle/>
                    <a:p>
                      <a:pPr>
                        <a:buNone/>
                      </a:pPr>
                      <a:r>
                        <a:rPr lang="en-US" altLang="zh-CN"/>
                        <a:t>5.56</a:t>
                      </a:r>
                    </a:p>
                  </a:txBody>
                  <a:tcPr/>
                </a:tc>
                <a:extLst>
                  <a:ext uri="{0D108BD9-81ED-4DB2-BD59-A6C34878D82A}">
                    <a16:rowId xmlns:a16="http://schemas.microsoft.com/office/drawing/2014/main" val="10010"/>
                  </a:ext>
                </a:extLst>
              </a:tr>
              <a:tr h="365760">
                <a:tc>
                  <a:txBody>
                    <a:bodyPr/>
                    <a:lstStyle/>
                    <a:p>
                      <a:pPr>
                        <a:buNone/>
                      </a:pPr>
                      <a:r>
                        <a:rPr lang="en-US" altLang="zh-CN"/>
                        <a:t>7.0</a:t>
                      </a:r>
                    </a:p>
                  </a:txBody>
                  <a:tcPr/>
                </a:tc>
                <a:tc>
                  <a:txBody>
                    <a:bodyPr/>
                    <a:lstStyle/>
                    <a:p>
                      <a:pPr>
                        <a:buNone/>
                      </a:pPr>
                      <a:r>
                        <a:rPr lang="en-US" altLang="zh-CN"/>
                        <a:t>4.82</a:t>
                      </a:r>
                    </a:p>
                  </a:txBody>
                  <a:tcPr/>
                </a:tc>
                <a:tc>
                  <a:txBody>
                    <a:bodyPr/>
                    <a:lstStyle/>
                    <a:p>
                      <a:pPr>
                        <a:buNone/>
                      </a:pPr>
                      <a:r>
                        <a:rPr lang="en-US" altLang="zh-CN"/>
                        <a:t>7.0</a:t>
                      </a:r>
                    </a:p>
                  </a:txBody>
                  <a:tcPr/>
                </a:tc>
                <a:tc>
                  <a:txBody>
                    <a:bodyPr/>
                    <a:lstStyle/>
                    <a:p>
                      <a:pPr>
                        <a:buNone/>
                      </a:pPr>
                      <a:r>
                        <a:rPr lang="en-US" altLang="zh-CN"/>
                        <a:t>7.26</a:t>
                      </a:r>
                    </a:p>
                  </a:txBody>
                  <a:tcPr/>
                </a:tc>
                <a:tc>
                  <a:txBody>
                    <a:bodyPr/>
                    <a:lstStyle/>
                    <a:p>
                      <a:pPr>
                        <a:buNone/>
                      </a:pPr>
                      <a:r>
                        <a:rPr lang="en-US" altLang="zh-CN"/>
                        <a:t>7.0</a:t>
                      </a:r>
                    </a:p>
                  </a:txBody>
                  <a:tcPr/>
                </a:tc>
                <a:tc>
                  <a:txBody>
                    <a:bodyPr/>
                    <a:lstStyle/>
                    <a:p>
                      <a:pPr>
                        <a:buNone/>
                      </a:pPr>
                      <a:r>
                        <a:rPr lang="en-US" altLang="zh-CN"/>
                        <a:t>6.42</a:t>
                      </a:r>
                    </a:p>
                  </a:txBody>
                  <a:tcPr/>
                </a:tc>
                <a:tc>
                  <a:txBody>
                    <a:bodyPr/>
                    <a:lstStyle/>
                    <a:p>
                      <a:pPr>
                        <a:buNone/>
                      </a:pPr>
                      <a:r>
                        <a:rPr lang="en-US" altLang="zh-CN" sz="1800">
                          <a:sym typeface="+mn-ea"/>
                        </a:rPr>
                        <a:t>8.0</a:t>
                      </a:r>
                      <a:endParaRPr lang="zh-CN" altLang="en-US"/>
                    </a:p>
                  </a:txBody>
                  <a:tcPr/>
                </a:tc>
                <a:tc>
                  <a:txBody>
                    <a:bodyPr/>
                    <a:lstStyle/>
                    <a:p>
                      <a:pPr>
                        <a:buNone/>
                      </a:pPr>
                      <a:r>
                        <a:rPr lang="en-US" altLang="zh-CN"/>
                        <a:t>7.91</a:t>
                      </a:r>
                    </a:p>
                  </a:txBody>
                  <a:tcPr/>
                </a:tc>
                <a:extLst>
                  <a:ext uri="{0D108BD9-81ED-4DB2-BD59-A6C34878D82A}">
                    <a16:rowId xmlns:a16="http://schemas.microsoft.com/office/drawing/2014/main" val="10011"/>
                  </a:ext>
                </a:extLst>
              </a:tr>
              <a:tr h="365760">
                <a:tc>
                  <a:txBody>
                    <a:bodyPr/>
                    <a:lstStyle/>
                    <a:p>
                      <a:pPr>
                        <a:buNone/>
                      </a:pPr>
                      <a:r>
                        <a:rPr lang="en-US" altLang="zh-CN"/>
                        <a:t>5.0</a:t>
                      </a:r>
                    </a:p>
                  </a:txBody>
                  <a:tcPr/>
                </a:tc>
                <a:tc>
                  <a:txBody>
                    <a:bodyPr/>
                    <a:lstStyle/>
                    <a:p>
                      <a:pPr>
                        <a:buNone/>
                      </a:pPr>
                      <a:r>
                        <a:rPr lang="en-US" altLang="zh-CN"/>
                        <a:t>5.68</a:t>
                      </a:r>
                    </a:p>
                  </a:txBody>
                  <a:tcPr/>
                </a:tc>
                <a:tc>
                  <a:txBody>
                    <a:bodyPr/>
                    <a:lstStyle/>
                    <a:p>
                      <a:pPr>
                        <a:buNone/>
                      </a:pPr>
                      <a:r>
                        <a:rPr lang="en-US" altLang="zh-CN"/>
                        <a:t>5.0</a:t>
                      </a:r>
                    </a:p>
                  </a:txBody>
                  <a:tcPr/>
                </a:tc>
                <a:tc>
                  <a:txBody>
                    <a:bodyPr/>
                    <a:lstStyle/>
                    <a:p>
                      <a:pPr>
                        <a:buNone/>
                      </a:pPr>
                      <a:r>
                        <a:rPr lang="en-US" altLang="zh-CN"/>
                        <a:t>4.74</a:t>
                      </a:r>
                    </a:p>
                  </a:txBody>
                  <a:tcPr/>
                </a:tc>
                <a:tc>
                  <a:txBody>
                    <a:bodyPr/>
                    <a:lstStyle/>
                    <a:p>
                      <a:pPr>
                        <a:buNone/>
                      </a:pPr>
                      <a:r>
                        <a:rPr lang="en-US" altLang="zh-CN"/>
                        <a:t>5.0</a:t>
                      </a:r>
                    </a:p>
                  </a:txBody>
                  <a:tcPr/>
                </a:tc>
                <a:tc>
                  <a:txBody>
                    <a:bodyPr/>
                    <a:lstStyle/>
                    <a:p>
                      <a:pPr>
                        <a:buNone/>
                      </a:pPr>
                      <a:r>
                        <a:rPr lang="en-US" altLang="zh-CN"/>
                        <a:t>5.73</a:t>
                      </a:r>
                    </a:p>
                  </a:txBody>
                  <a:tcPr/>
                </a:tc>
                <a:tc>
                  <a:txBody>
                    <a:bodyPr/>
                    <a:lstStyle/>
                    <a:p>
                      <a:pPr>
                        <a:buNone/>
                      </a:pPr>
                      <a:r>
                        <a:rPr lang="en-US" altLang="zh-CN" sz="1800">
                          <a:sym typeface="+mn-ea"/>
                        </a:rPr>
                        <a:t>8.0</a:t>
                      </a:r>
                      <a:endParaRPr lang="zh-CN" altLang="en-US"/>
                    </a:p>
                  </a:txBody>
                  <a:tcPr/>
                </a:tc>
                <a:tc>
                  <a:txBody>
                    <a:bodyPr/>
                    <a:lstStyle/>
                    <a:p>
                      <a:pPr>
                        <a:buNone/>
                      </a:pPr>
                      <a:r>
                        <a:rPr lang="en-US" altLang="zh-CN" dirty="0"/>
                        <a:t>6.89</a:t>
                      </a:r>
                    </a:p>
                  </a:txBody>
                  <a:tcPr/>
                </a:tc>
                <a:extLst>
                  <a:ext uri="{0D108BD9-81ED-4DB2-BD59-A6C34878D82A}">
                    <a16:rowId xmlns:a16="http://schemas.microsoft.com/office/drawing/2014/main" val="10012"/>
                  </a:ext>
                </a:extLst>
              </a:tr>
            </a:tbl>
          </a:graphicData>
        </a:graphic>
      </p:graphicFrame>
      <p:sp>
        <p:nvSpPr>
          <p:cNvPr id="6" name="矩形 5">
            <a:extLst>
              <a:ext uri="{FF2B5EF4-FFF2-40B4-BE49-F238E27FC236}">
                <a16:creationId xmlns:a16="http://schemas.microsoft.com/office/drawing/2014/main" id="{88BC0CD0-3D10-43B5-871F-4A2D6D06C2F8}"/>
              </a:ext>
            </a:extLst>
          </p:cNvPr>
          <p:cNvSpPr/>
          <p:nvPr/>
        </p:nvSpPr>
        <p:spPr>
          <a:xfrm>
            <a:off x="8720664" y="2276872"/>
            <a:ext cx="3024336" cy="1323439"/>
          </a:xfrm>
          <a:prstGeom prst="rect">
            <a:avLst/>
          </a:prstGeom>
        </p:spPr>
        <p:txBody>
          <a:bodyPr wrap="square">
            <a:spAutoFit/>
          </a:bodyPr>
          <a:lstStyle/>
          <a:p>
            <a:pPr lvl="1">
              <a:buClr>
                <a:srgbClr val="2965AB"/>
              </a:buClr>
              <a:buSzPct val="100000"/>
            </a:pPr>
            <a:r>
              <a:rPr lang="zh-CN" altLang="en-US" sz="2000" dirty="0">
                <a:sym typeface="+mn-ea"/>
              </a:rPr>
              <a:t>仔细</a:t>
            </a:r>
            <a:r>
              <a:rPr lang="zh-CN" altLang="zh-CN" sz="2000" dirty="0">
                <a:sym typeface="+mn-ea"/>
              </a:rPr>
              <a:t>观察数据，能否看出</a:t>
            </a:r>
            <a:r>
              <a:rPr lang="en-US" altLang="zh-CN" sz="2000" dirty="0">
                <a:sym typeface="+mn-ea"/>
              </a:rPr>
              <a:t>x</a:t>
            </a:r>
            <a:r>
              <a:rPr lang="zh-CN" altLang="en-US" sz="2000" dirty="0">
                <a:sym typeface="+mn-ea"/>
              </a:rPr>
              <a:t>和</a:t>
            </a:r>
            <a:r>
              <a:rPr lang="en-US" altLang="zh-CN" sz="2000" dirty="0">
                <a:sym typeface="+mn-ea"/>
              </a:rPr>
              <a:t>y</a:t>
            </a:r>
            <a:r>
              <a:rPr lang="zh-CN" altLang="en-US" sz="2000" dirty="0">
                <a:sym typeface="+mn-ea"/>
              </a:rPr>
              <a:t>之间的关系</a:t>
            </a:r>
            <a:r>
              <a:rPr lang="zh-CN" altLang="zh-CN" sz="2000" dirty="0">
                <a:sym typeface="+mn-ea"/>
              </a:rPr>
              <a:t>？</a:t>
            </a:r>
            <a:r>
              <a:rPr lang="zh-CN" altLang="en-US" sz="2000" dirty="0">
                <a:sym typeface="+mn-ea"/>
              </a:rPr>
              <a:t>以及四组数据间的差别？</a:t>
            </a:r>
            <a:endParaRPr lang="zh-CN" altLang="zh-CN" sz="2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theme/theme1.xml><?xml version="1.0" encoding="utf-8"?>
<a:theme xmlns:a="http://schemas.openxmlformats.org/drawingml/2006/main" name="Office 主题">
  <a:themeElements>
    <a:clrScheme name="自定义 1">
      <a:dk1>
        <a:sysClr val="windowText" lastClr="000000"/>
      </a:dk1>
      <a:lt1>
        <a:sysClr val="window" lastClr="FFFFFF"/>
      </a:lt1>
      <a:dk2>
        <a:srgbClr val="44546A"/>
      </a:dk2>
      <a:lt2>
        <a:srgbClr val="E7E6E6"/>
      </a:lt2>
      <a:accent1>
        <a:srgbClr val="11B59A"/>
      </a:accent1>
      <a:accent2>
        <a:srgbClr val="ED7D31"/>
      </a:accent2>
      <a:accent3>
        <a:srgbClr val="A5A5A5"/>
      </a:accent3>
      <a:accent4>
        <a:srgbClr val="FFC000"/>
      </a:accent4>
      <a:accent5>
        <a:srgbClr val="3DB39E"/>
      </a:accent5>
      <a:accent6>
        <a:srgbClr val="70AD47"/>
      </a:accent6>
      <a:hlink>
        <a:srgbClr val="3DB39E"/>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560</TotalTime>
  <Words>3709</Words>
  <Application>Microsoft Office PowerPoint</Application>
  <PresentationFormat>宽屏</PresentationFormat>
  <Paragraphs>662</Paragraphs>
  <Slides>67</Slides>
  <Notes>63</Notes>
  <HiddenSlides>0</HiddenSlides>
  <MMClips>0</MMClips>
  <ScaleCrop>false</ScaleCrop>
  <HeadingPairs>
    <vt:vector size="8" baseType="variant">
      <vt:variant>
        <vt:lpstr>已用的字体</vt:lpstr>
      </vt:variant>
      <vt:variant>
        <vt:i4>7</vt:i4>
      </vt:variant>
      <vt:variant>
        <vt:lpstr>主题</vt:lpstr>
      </vt:variant>
      <vt:variant>
        <vt:i4>1</vt:i4>
      </vt:variant>
      <vt:variant>
        <vt:lpstr>嵌入 OLE 服务器</vt:lpstr>
      </vt:variant>
      <vt:variant>
        <vt:i4>1</vt:i4>
      </vt:variant>
      <vt:variant>
        <vt:lpstr>幻灯片标题</vt:lpstr>
      </vt:variant>
      <vt:variant>
        <vt:i4>67</vt:i4>
      </vt:variant>
    </vt:vector>
  </HeadingPairs>
  <TitlesOfParts>
    <vt:vector size="76" baseType="lpstr">
      <vt:lpstr>等线</vt:lpstr>
      <vt:lpstr>华文琥珀</vt:lpstr>
      <vt:lpstr>华文隶书</vt:lpstr>
      <vt:lpstr>微软雅黑</vt:lpstr>
      <vt:lpstr>微软雅黑 Light</vt:lpstr>
      <vt:lpstr>Arial</vt:lpstr>
      <vt:lpstr>Calibri</vt:lpstr>
      <vt:lpstr>Office 主题</vt:lpstr>
      <vt:lpstr>WPS 公式 3.0</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Tonna Tang</dc:creator>
  <cp:lastModifiedBy>YANG GAO</cp:lastModifiedBy>
  <cp:revision>723</cp:revision>
  <dcterms:created xsi:type="dcterms:W3CDTF">2015-06-09T12:52:00Z</dcterms:created>
  <dcterms:modified xsi:type="dcterms:W3CDTF">2022-03-18T03:19:44Z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2052-11.1.0.8013</vt:lpwstr>
  </property>
</Properties>
</file>